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custDataLst>
    <p:tags r:id="rId24"/>
  </p:custDataLst>
  <p:defaultText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FEFEFE"/>
    <a:srgbClr val="4F81BD"/>
    <a:srgbClr val="F5F5F5"/>
    <a:srgbClr val="FCFCFC"/>
    <a:srgbClr val="F8F8F8"/>
    <a:srgbClr val="F2F2F2"/>
    <a:srgbClr val="E2E2E2"/>
    <a:srgbClr val="FFFFFF"/>
    <a:srgbClr val="19C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2" autoAdjust="0"/>
    <p:restoredTop sz="93080" autoAdjust="0"/>
  </p:normalViewPr>
  <p:slideViewPr>
    <p:cSldViewPr>
      <p:cViewPr>
        <p:scale>
          <a:sx n="100" d="100"/>
          <a:sy n="100" d="100"/>
        </p:scale>
        <p:origin x="180" y="144"/>
      </p:cViewPr>
      <p:guideLst>
        <p:guide orient="horz" pos="2160"/>
        <p:guide pos="384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r">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2022/6/15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r">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דירוג </a:t>
            </a:r>
            <a:r>
              <a:rPr lang="en-US" altLang="zh-CN" sz="1800" kern="100" dirty="0" err="1">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EnerGuide</a:t>
            </a:r>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r">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r">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r">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2022/6/15</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r">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r">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r">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2022/6/15</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 </a:t>
            </a:r>
            <a:fld id="{2EEF1883-7A0E-4F66-9932-E581691AD397}" type="slidenum">
              <a:rPr lang="zh-CN" altLang="en-US" sz="1600">
                <a:solidFill>
                  <a:schemeClr val="tx1">
                    <a:lumMod val="75000"/>
                    <a:lumOff val="25000"/>
                  </a:schemeClr>
                </a:solidFill>
              </a:r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页</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png"/><Relationship Id="rId2" Type="http://schemas.openxmlformats.org/officeDocument/2006/relationships/tags" Target="../tags/tag3.xml"/><Relationship Id="rId16" Type="http://schemas.openxmlformats.org/officeDocument/2006/relationships/notesSlide" Target="../notesSlides/notesSlide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242177" y="4915416"/>
            <a:ext cx="5734635" cy="1106805"/>
          </a:xfrm>
          <a:prstGeom prst="rect">
            <a:avLst/>
          </a:prstGeom>
          <a:noFill/>
          <a:effectLst/>
        </p:spPr>
        <p:txBody>
          <a:bodyPr wrap="square" rtlCol="0">
            <a:spAutoFit/>
          </a:bodyPr>
          <a:lstStyle/>
          <a:p>
            <a:r>
              <a:rPr lang="he-IL" sz="6600" b="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cs typeface="Arial" panose="020B0604020202020204"/>
              </a:rPr>
              <a:t>מערכת </a:t>
            </a:r>
            <a:r>
              <a:rPr lang="zh-CN" sz="6600" b="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cs typeface="Arial" panose="020B0604020202020204"/>
              </a:rPr>
              <a:t>PVT</a:t>
            </a:r>
          </a:p>
        </p:txBody>
      </p:sp>
      <p:sp>
        <p:nvSpPr>
          <p:cNvPr id="6" name="PA_文本框 3"/>
          <p:cNvSpPr txBox="1"/>
          <p:nvPr>
            <p:custDataLst>
              <p:tags r:id="rId4"/>
            </p:custDataLst>
          </p:nvPr>
        </p:nvSpPr>
        <p:spPr>
          <a:xfrm>
            <a:off x="5662805" y="5445353"/>
            <a:ext cx="5073589" cy="398780"/>
          </a:xfrm>
          <a:prstGeom prst="rect">
            <a:avLst/>
          </a:prstGeom>
          <a:noFill/>
          <a:effectLst/>
        </p:spPr>
        <p:txBody>
          <a:bodyPr wrap="square" rtlCol="0">
            <a:spAutoFit/>
          </a:bodyPr>
          <a:lstStyle/>
          <a:p>
            <a:pPr algn="ctr"/>
            <a:r>
              <a:rPr lang="he-IL" sz="2000" b="1">
                <a:solidFill>
                  <a:srgbClr val="0070C0"/>
                </a:solidFill>
                <a:latin typeface="微软雅黑" panose="020B0503020204020204" pitchFamily="34" charset="-122"/>
                <a:ea typeface="微软雅黑" panose="020B0503020204020204" pitchFamily="34" charset="-122"/>
                <a:cs typeface="Arial" panose="020B0604020202020204"/>
              </a:rPr>
              <a:t>ג'יאקסינג </a:t>
            </a:r>
            <a:r>
              <a:rPr lang="zh-CN" sz="2000" b="1">
                <a:solidFill>
                  <a:srgbClr val="0070C0"/>
                </a:solidFill>
                <a:latin typeface="微软雅黑" panose="020B0503020204020204" pitchFamily="34" charset="-122"/>
                <a:ea typeface="微软雅黑" panose="020B0503020204020204" pitchFamily="34" charset="-122"/>
                <a:cs typeface="Arial" panose="020B0604020202020204"/>
              </a:rPr>
              <a:t>Yunyu</a:t>
            </a:r>
            <a:r>
              <a:rPr lang="he-IL" sz="2000" b="1">
                <a:solidFill>
                  <a:srgbClr val="0070C0"/>
                </a:solidFill>
                <a:latin typeface="微软雅黑" panose="020B0503020204020204" pitchFamily="34" charset="-122"/>
                <a:ea typeface="微软雅黑" panose="020B0503020204020204" pitchFamily="34" charset="-122"/>
                <a:cs typeface="Arial" panose="020B0604020202020204"/>
              </a:rPr>
              <a:t> אנרגיה חדשה ושות' בע"מ</a:t>
            </a:r>
          </a:p>
        </p:txBody>
      </p:sp>
      <p:sp>
        <p:nvSpPr>
          <p:cNvPr id="9" name="PA_Flowchart: Decision 8"/>
          <p:cNvSpPr/>
          <p:nvPr>
            <p:custDataLst>
              <p:tags r:id="rId5"/>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1" name="PA_Flowchart: Decision 10"/>
          <p:cNvSpPr/>
          <p:nvPr>
            <p:custDataLst>
              <p:tags r:id="rId6"/>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PA_Flowchart: Decision 13"/>
          <p:cNvSpPr/>
          <p:nvPr>
            <p:custDataLst>
              <p:tags r:id="rId7"/>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 name="PA_Flowchart: Decision 14"/>
          <p:cNvSpPr/>
          <p:nvPr>
            <p:custDataLst>
              <p:tags r:id="rId8"/>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 name="PA_Flowchart: Decision 16"/>
          <p:cNvSpPr/>
          <p:nvPr>
            <p:custDataLst>
              <p:tags r:id="rId9"/>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 name="PA_文本框 3"/>
          <p:cNvSpPr txBox="1"/>
          <p:nvPr>
            <p:custDataLst>
              <p:tags r:id="rId10"/>
            </p:custDataLst>
          </p:nvPr>
        </p:nvSpPr>
        <p:spPr>
          <a:xfrm>
            <a:off x="5883910" y="4869160"/>
            <a:ext cx="2731576" cy="306705"/>
          </a:xfrm>
          <a:prstGeom prst="rect">
            <a:avLst/>
          </a:prstGeom>
          <a:noFill/>
          <a:effectLst/>
        </p:spPr>
        <p:txBody>
          <a:bodyPr wrap="square" rtlCol="0">
            <a:spAutoFit/>
          </a:bodyPr>
          <a:lstStyle/>
          <a:p>
            <a:r>
              <a:rPr lang="he-IL" sz="1400">
                <a:solidFill>
                  <a:srgbClr val="0070C0"/>
                </a:solidFill>
                <a:latin typeface="微软雅黑" panose="020B0503020204020204" pitchFamily="34" charset="-122"/>
                <a:ea typeface="微软雅黑" panose="020B0503020204020204" pitchFamily="34" charset="-122"/>
                <a:cs typeface="Arial" panose="020B0604020202020204"/>
              </a:rPr>
              <a:t>| הקדשה | איכות | יושרה |</a:t>
            </a:r>
          </a:p>
        </p:txBody>
      </p:sp>
      <p:cxnSp>
        <p:nvCxnSpPr>
          <p:cNvPr id="13" name="PA_直接连接符 12"/>
          <p:cNvCxnSpPr/>
          <p:nvPr>
            <p:custDataLst>
              <p:tags r:id="rId11"/>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2"/>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0" name="PA_文本框 45"/>
          <p:cNvSpPr txBox="1"/>
          <p:nvPr>
            <p:custDataLst>
              <p:tags r:id="rId13"/>
            </p:custDataLst>
          </p:nvPr>
        </p:nvSpPr>
        <p:spPr>
          <a:xfrm>
            <a:off x="4798683" y="6022449"/>
            <a:ext cx="4869682" cy="337185"/>
          </a:xfrm>
          <a:prstGeom prst="rect">
            <a:avLst/>
          </a:prstGeom>
          <a:noFill/>
        </p:spPr>
        <p:txBody>
          <a:bodyPr wrap="square" rtlCol="0">
            <a:spAutoFit/>
          </a:bodyPr>
          <a:lstStyle/>
          <a:p>
            <a:r>
              <a:rPr lang="he-IL" sz="800">
                <a:solidFill>
                  <a:schemeClr val="bg1">
                    <a:lumMod val="50000"/>
                  </a:schemeClr>
                </a:solidFill>
                <a:latin typeface="Arial Black" panose="020B0A04020102020204" pitchFamily="34" charset="0"/>
                <a:ea typeface="方正细圆简体" pitchFamily="2" charset="-122"/>
                <a:cs typeface="Arial" panose="020B0604020202020204"/>
              </a:rPr>
              <a:t>מדע וטכנולוגיה הם הכוח העיקרי של הייצור,</a:t>
            </a:r>
            <a:r>
              <a:rPr lang="zh-CN" sz="800">
                <a:solidFill>
                  <a:schemeClr val="bg1">
                    <a:lumMod val="50000"/>
                  </a:schemeClr>
                </a:solidFill>
                <a:latin typeface="Arial Black" panose="020B0A04020102020204" pitchFamily="34" charset="0"/>
                <a:ea typeface="方正细圆简体" pitchFamily="2" charset="-122"/>
                <a:cs typeface="Arial" panose="020B0604020202020204"/>
              </a:rPr>
              <a:t> </a:t>
            </a:r>
          </a:p>
          <a:p>
            <a:r>
              <a:rPr lang="he-IL" sz="800">
                <a:solidFill>
                  <a:schemeClr val="bg1">
                    <a:lumMod val="50000"/>
                  </a:schemeClr>
                </a:solidFill>
                <a:latin typeface="Arial Black" panose="020B0A04020102020204" pitchFamily="34" charset="0"/>
                <a:ea typeface="方正细圆简体" pitchFamily="2" charset="-122"/>
                <a:cs typeface="Arial" panose="020B0604020202020204"/>
              </a:rPr>
              <a:t>אנשים הם המשאב העיקרי.</a:t>
            </a:r>
          </a:p>
        </p:txBody>
      </p:sp>
      <p:sp>
        <p:nvSpPr>
          <p:cNvPr id="23" name="PA_Flowchart: Decision 22"/>
          <p:cNvSpPr/>
          <p:nvPr>
            <p:custDataLst>
              <p:tags r:id="rId14"/>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50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5949"/>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8300"/>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bldLvl="0" animBg="1"/>
      <p:bldP spid="21" grpId="0" animBg="1"/>
      <p:bldP spid="20" grpId="0"/>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矩形 22"/>
          <p:cNvSpPr/>
          <p:nvPr/>
        </p:nvSpPr>
        <p:spPr>
          <a:xfrm>
            <a:off x="9254544" y="3532366"/>
            <a:ext cx="1210310" cy="337185"/>
          </a:xfrm>
          <a:prstGeom prst="rect">
            <a:avLst/>
          </a:prstGeom>
        </p:spPr>
        <p:txBody>
          <a:bodyPr wrap="none">
            <a:spAutoFit/>
          </a:bodyPr>
          <a:lstStyle/>
          <a:p>
            <a:r>
              <a:rPr lang="he-IL" sz="1600">
                <a:solidFill>
                  <a:schemeClr val="accent5">
                    <a:lumMod val="50000"/>
                  </a:schemeClr>
                </a:solidFill>
              </a:rPr>
              <a:t>היקף היישום</a:t>
            </a: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文本框 3"/>
            <p:cNvSpPr txBox="1"/>
            <p:nvPr/>
          </p:nvSpPr>
          <p:spPr>
            <a:xfrm>
              <a:off x="2691779" y="3717032"/>
              <a:ext cx="1296145" cy="706755"/>
            </a:xfrm>
            <a:prstGeom prst="rect">
              <a:avLst/>
            </a:prstGeom>
            <a:noFill/>
            <a:effectLst/>
          </p:spPr>
          <p:txBody>
            <a:bodyPr wrap="square" rtlCol="0">
              <a:spAutoFit/>
            </a:bodyPr>
            <a:lstStyle/>
            <a:p>
              <a:pPr algn="ctr"/>
              <a:r>
                <a:rPr lang="he-IL" sz="4000" b="1">
                  <a:solidFill>
                    <a:schemeClr val="bg1"/>
                  </a:solidFill>
                  <a:latin typeface="锐字荣光黑简1.0" pitchFamily="2" charset="-122"/>
                  <a:ea typeface="锐字荣光黑简1.0" pitchFamily="2" charset="-122"/>
                  <a:cs typeface="Arial" panose="020B0604020202020204"/>
                </a:rPr>
                <a:t>03</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文本框 3"/>
            <p:cNvSpPr txBox="1"/>
            <p:nvPr/>
          </p:nvSpPr>
          <p:spPr>
            <a:xfrm>
              <a:off x="2278782" y="4387416"/>
              <a:ext cx="2021717" cy="275590"/>
            </a:xfrm>
            <a:prstGeom prst="rect">
              <a:avLst/>
            </a:prstGeom>
            <a:noFill/>
            <a:effectLst/>
          </p:spPr>
          <p:txBody>
            <a:bodyPr wrap="square" rtlCol="0">
              <a:spAutoFit/>
            </a:bodyPr>
            <a:lstStyle/>
            <a:p>
              <a:pPr algn="ctr"/>
              <a:r>
                <a:rPr lang="he-IL" sz="12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12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1200" b="1">
                  <a:solidFill>
                    <a:schemeClr val="bg1"/>
                  </a:solidFill>
                  <a:latin typeface="微软雅黑" panose="020B0503020204020204" pitchFamily="34" charset="-122"/>
                  <a:ea typeface="微软雅黑" panose="020B0503020204020204" pitchFamily="34" charset="-122"/>
                  <a:cs typeface="Arial" panose="020B0604020202020204"/>
                </a:rPr>
                <a:t>——</a:t>
              </a:r>
            </a:p>
          </p:txBody>
        </p:sp>
      </p:grpSp>
      <p:sp>
        <p:nvSpPr>
          <p:cNvPr id="35" name="文本框 3"/>
          <p:cNvSpPr txBox="1"/>
          <p:nvPr/>
        </p:nvSpPr>
        <p:spPr>
          <a:xfrm>
            <a:off x="5807174" y="2213042"/>
            <a:ext cx="6623564" cy="1106805"/>
          </a:xfrm>
          <a:prstGeom prst="rect">
            <a:avLst/>
          </a:prstGeom>
          <a:noFill/>
          <a:effectLst/>
        </p:spPr>
        <p:txBody>
          <a:bodyPr wrap="square" rtlCol="0">
            <a:spAutoFit/>
          </a:bodyPr>
          <a:lstStyle/>
          <a:p>
            <a:pPr algn="ctr"/>
            <a:r>
              <a:rPr lang="he-IL" sz="6600" b="1">
                <a:solidFill>
                  <a:srgbClr val="0070C0"/>
                </a:solidFill>
                <a:latin typeface="微软雅黑" panose="020B0503020204020204" pitchFamily="34" charset="-122"/>
                <a:ea typeface="微软雅黑" panose="020B0503020204020204" pitchFamily="34" charset="-122"/>
                <a:cs typeface="Arial" panose="020B0604020202020204"/>
              </a:rPr>
              <a:t>היקף יישום </a:t>
            </a:r>
            <a:r>
              <a:rPr lang="zh-CN" sz="6600" b="1">
                <a:solidFill>
                  <a:srgbClr val="0070C0"/>
                </a:solidFill>
                <a:latin typeface="微软雅黑" panose="020B0503020204020204" pitchFamily="34" charset="-122"/>
                <a:ea typeface="微软雅黑" panose="020B0503020204020204" pitchFamily="34" charset="-122"/>
                <a:cs typeface="Arial" panose="020B0604020202020204"/>
              </a:rPr>
              <a:t>PVT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549"/>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049"/>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68300"/>
          </a:xfrm>
          <a:prstGeom prst="rect">
            <a:avLst/>
          </a:prstGeom>
          <a:noFill/>
        </p:spPr>
        <p:txBody>
          <a:bodyPr wrap="square" rtlCol="0">
            <a:spAutoFit/>
          </a:bodyPr>
          <a:lstStyle/>
          <a:p>
            <a:r>
              <a:rPr lang="he-IL"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היקף יישום </a:t>
            </a:r>
            <a:r>
              <a:rPr lang="zh-CN"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6" name="TextBox 5"/>
          <p:cNvSpPr txBox="1"/>
          <p:nvPr/>
        </p:nvSpPr>
        <p:spPr>
          <a:xfrm>
            <a:off x="9115231"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04 חממה, חימום חקלאי, חימום, דישון</a:t>
            </a:r>
          </a:p>
        </p:txBody>
      </p:sp>
      <p:sp>
        <p:nvSpPr>
          <p:cNvPr id="67" name="TextBox 6"/>
          <p:cNvSpPr txBox="1"/>
          <p:nvPr/>
        </p:nvSpPr>
        <p:spPr>
          <a:xfrm>
            <a:off x="305075" y="924320"/>
            <a:ext cx="2844000" cy="215265"/>
          </a:xfrm>
          <a:prstGeom prst="rect">
            <a:avLst/>
          </a:prstGeom>
          <a:noFill/>
        </p:spPr>
        <p:txBody>
          <a:bodyPr vert="horz" wrap="square" lIns="0" tIns="0" rIns="0" bIns="0" rtlCol="0" anchor="ctr">
            <a:spAutoFit/>
          </a:bodyPr>
          <a:lstStyle/>
          <a:p>
            <a:pPr algn="ctr"/>
            <a:r>
              <a:rPr lang="he-IL" sz="1400">
                <a:solidFill>
                  <a:schemeClr val="bg1"/>
                </a:solidFill>
                <a:latin typeface="Impact" panose="020B0806030902050204" pitchFamily="34" charset="0"/>
                <a:ea typeface="微软雅黑" panose="020B0503020204020204" pitchFamily="34" charset="-122"/>
                <a:cs typeface="Arial" panose="020B0604020202020204"/>
              </a:rPr>
              <a:t>01  </a:t>
            </a:r>
            <a:r>
              <a:rPr lang="he-IL" sz="1200" b="1">
                <a:solidFill>
                  <a:schemeClr val="bg1"/>
                </a:solidFill>
                <a:latin typeface="微软雅黑" panose="020B0503020204020204" pitchFamily="34" charset="-122"/>
                <a:ea typeface="微软雅黑" panose="020B0503020204020204" pitchFamily="34" charset="-122"/>
                <a:cs typeface="Arial" panose="020B0604020202020204"/>
              </a:rPr>
              <a:t>חימום למגורים ואספקת מים חמים</a:t>
            </a:r>
          </a:p>
        </p:txBody>
      </p:sp>
      <p:sp>
        <p:nvSpPr>
          <p:cNvPr id="68" name="TextBox 7"/>
          <p:cNvSpPr txBox="1"/>
          <p:nvPr/>
        </p:nvSpPr>
        <p:spPr>
          <a:xfrm>
            <a:off x="3241794"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02  בריכת שחייה מחוממת</a:t>
            </a:r>
          </a:p>
        </p:txBody>
      </p:sp>
      <p:sp>
        <p:nvSpPr>
          <p:cNvPr id="69" name="TextBox 8"/>
          <p:cNvSpPr txBox="1"/>
          <p:nvPr/>
        </p:nvSpPr>
        <p:spPr>
          <a:xfrm>
            <a:off x="6178513"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03  אספקת מים חמים לבתי ספר, בתי חולים, וחימום</a:t>
            </a:r>
          </a:p>
        </p:txBody>
      </p:sp>
      <p:pic>
        <p:nvPicPr>
          <p:cNvPr id="70" name="图片 69" descr="图示&#10;&#10;描述已自动生成"/>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
        <p:nvSpPr>
          <p:cNvPr id="12" name="文本框 11">
            <a:extLst>
              <a:ext uri="{FF2B5EF4-FFF2-40B4-BE49-F238E27FC236}">
                <a16:creationId xmlns:a16="http://schemas.microsoft.com/office/drawing/2014/main" id="{C7F2117C-2288-77DD-7939-AFCF17B8DA0C}"/>
              </a:ext>
            </a:extLst>
          </p:cNvPr>
          <p:cNvSpPr txBox="1"/>
          <p:nvPr/>
        </p:nvSpPr>
        <p:spPr>
          <a:xfrm>
            <a:off x="1916361" y="2029323"/>
            <a:ext cx="253528"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הכור</a:t>
            </a:r>
            <a:endParaRPr lang="zh-CN" altLang="en-US" sz="1000" dirty="0"/>
          </a:p>
        </p:txBody>
      </p:sp>
      <p:sp>
        <p:nvSpPr>
          <p:cNvPr id="13" name="文本框 12">
            <a:extLst>
              <a:ext uri="{FF2B5EF4-FFF2-40B4-BE49-F238E27FC236}">
                <a16:creationId xmlns:a16="http://schemas.microsoft.com/office/drawing/2014/main" id="{9FB4B35F-48AF-DC97-791D-294813E09D6B}"/>
              </a:ext>
            </a:extLst>
          </p:cNvPr>
          <p:cNvSpPr txBox="1"/>
          <p:nvPr/>
        </p:nvSpPr>
        <p:spPr>
          <a:xfrm>
            <a:off x="1328388" y="4293096"/>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שסתום</a:t>
            </a:r>
            <a:endParaRPr lang="zh-CN" altLang="en-US" sz="1000" dirty="0"/>
          </a:p>
        </p:txBody>
      </p:sp>
      <p:sp>
        <p:nvSpPr>
          <p:cNvPr id="14" name="文本框 13">
            <a:extLst>
              <a:ext uri="{FF2B5EF4-FFF2-40B4-BE49-F238E27FC236}">
                <a16:creationId xmlns:a16="http://schemas.microsoft.com/office/drawing/2014/main" id="{E1982536-7148-9608-877A-AFE4B4CFCB4B}"/>
              </a:ext>
            </a:extLst>
          </p:cNvPr>
          <p:cNvSpPr txBox="1"/>
          <p:nvPr/>
        </p:nvSpPr>
        <p:spPr>
          <a:xfrm>
            <a:off x="1414686" y="4653136"/>
            <a:ext cx="432048" cy="25744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תחנת עבודה </a:t>
            </a:r>
            <a:endParaRPr lang="zh-CN" altLang="en-US" sz="1000" dirty="0"/>
          </a:p>
        </p:txBody>
      </p:sp>
      <p:sp>
        <p:nvSpPr>
          <p:cNvPr id="15" name="文本框 14">
            <a:extLst>
              <a:ext uri="{FF2B5EF4-FFF2-40B4-BE49-F238E27FC236}">
                <a16:creationId xmlns:a16="http://schemas.microsoft.com/office/drawing/2014/main" id="{FC545E5B-231F-9A4A-8153-FADA80EE8D1A}"/>
              </a:ext>
            </a:extLst>
          </p:cNvPr>
          <p:cNvSpPr txBox="1"/>
          <p:nvPr/>
        </p:nvSpPr>
        <p:spPr>
          <a:xfrm>
            <a:off x="457818" y="5044318"/>
            <a:ext cx="524820" cy="25744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מיכל הרחבה</a:t>
            </a:r>
            <a:endParaRPr lang="zh-CN" altLang="en-US" sz="1000" dirty="0"/>
          </a:p>
        </p:txBody>
      </p:sp>
      <p:sp>
        <p:nvSpPr>
          <p:cNvPr id="16" name="文本框 15">
            <a:extLst>
              <a:ext uri="{FF2B5EF4-FFF2-40B4-BE49-F238E27FC236}">
                <a16:creationId xmlns:a16="http://schemas.microsoft.com/office/drawing/2014/main" id="{F6B243D3-F17D-5847-C8A5-AAC5E883A1D9}"/>
              </a:ext>
            </a:extLst>
          </p:cNvPr>
          <p:cNvSpPr txBox="1"/>
          <p:nvPr/>
        </p:nvSpPr>
        <p:spPr>
          <a:xfrm>
            <a:off x="1328388" y="5251934"/>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שסתום</a:t>
            </a:r>
            <a:endParaRPr lang="zh-CN" altLang="en-US" sz="1000" dirty="0"/>
          </a:p>
        </p:txBody>
      </p:sp>
      <p:sp>
        <p:nvSpPr>
          <p:cNvPr id="17" name="文本框 16">
            <a:extLst>
              <a:ext uri="{FF2B5EF4-FFF2-40B4-BE49-F238E27FC236}">
                <a16:creationId xmlns:a16="http://schemas.microsoft.com/office/drawing/2014/main" id="{9D2AF387-6BDC-640D-444F-42185D14AB8D}"/>
              </a:ext>
            </a:extLst>
          </p:cNvPr>
          <p:cNvSpPr txBox="1"/>
          <p:nvPr/>
        </p:nvSpPr>
        <p:spPr>
          <a:xfrm>
            <a:off x="4135750" y="3485017"/>
            <a:ext cx="654350" cy="216000"/>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מים ביתיים</a:t>
            </a:r>
            <a:endParaRPr lang="zh-CN" altLang="en-US" sz="1000" dirty="0"/>
          </a:p>
        </p:txBody>
      </p:sp>
      <p:sp>
        <p:nvSpPr>
          <p:cNvPr id="18" name="文本框 17">
            <a:extLst>
              <a:ext uri="{FF2B5EF4-FFF2-40B4-BE49-F238E27FC236}">
                <a16:creationId xmlns:a16="http://schemas.microsoft.com/office/drawing/2014/main" id="{D56164B5-BDE5-AA86-4760-805388993EDD}"/>
              </a:ext>
            </a:extLst>
          </p:cNvPr>
          <p:cNvSpPr txBox="1"/>
          <p:nvPr/>
        </p:nvSpPr>
        <p:spPr>
          <a:xfrm>
            <a:off x="6527254" y="4588534"/>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שסתום</a:t>
            </a:r>
            <a:endParaRPr lang="zh-CN" altLang="en-US" sz="1000" dirty="0"/>
          </a:p>
        </p:txBody>
      </p:sp>
      <p:sp>
        <p:nvSpPr>
          <p:cNvPr id="19" name="文本框 18">
            <a:extLst>
              <a:ext uri="{FF2B5EF4-FFF2-40B4-BE49-F238E27FC236}">
                <a16:creationId xmlns:a16="http://schemas.microsoft.com/office/drawing/2014/main" id="{9C9FBFDE-4467-38FC-B361-B9937CBFAABC}"/>
              </a:ext>
            </a:extLst>
          </p:cNvPr>
          <p:cNvSpPr txBox="1"/>
          <p:nvPr/>
        </p:nvSpPr>
        <p:spPr>
          <a:xfrm>
            <a:off x="5670700" y="3194308"/>
            <a:ext cx="56852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רדיאטורים </a:t>
            </a:r>
            <a:endParaRPr lang="zh-CN" altLang="en-US" sz="1000" dirty="0"/>
          </a:p>
        </p:txBody>
      </p:sp>
      <p:sp>
        <p:nvSpPr>
          <p:cNvPr id="20" name="文本框 19">
            <a:extLst>
              <a:ext uri="{FF2B5EF4-FFF2-40B4-BE49-F238E27FC236}">
                <a16:creationId xmlns:a16="http://schemas.microsoft.com/office/drawing/2014/main" id="{4A34E338-1602-DB0F-8EC3-12FD77B95128}"/>
              </a:ext>
            </a:extLst>
          </p:cNvPr>
          <p:cNvSpPr txBox="1"/>
          <p:nvPr/>
        </p:nvSpPr>
        <p:spPr>
          <a:xfrm>
            <a:off x="5026816" y="4240754"/>
            <a:ext cx="1151697" cy="129204"/>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יחידות הסקה מרכזיות גז</a:t>
            </a:r>
            <a:endParaRPr lang="zh-CN" altLang="en-US" sz="1000" dirty="0"/>
          </a:p>
        </p:txBody>
      </p:sp>
      <p:sp>
        <p:nvSpPr>
          <p:cNvPr id="21" name="文本框 20">
            <a:extLst>
              <a:ext uri="{FF2B5EF4-FFF2-40B4-BE49-F238E27FC236}">
                <a16:creationId xmlns:a16="http://schemas.microsoft.com/office/drawing/2014/main" id="{34764BE7-F61F-44FF-DA03-8C0F0F6BAC79}"/>
              </a:ext>
            </a:extLst>
          </p:cNvPr>
          <p:cNvSpPr txBox="1"/>
          <p:nvPr/>
        </p:nvSpPr>
        <p:spPr>
          <a:xfrm>
            <a:off x="4259856" y="4550583"/>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שסתום</a:t>
            </a:r>
            <a:endParaRPr lang="zh-CN" altLang="en-US" sz="1000" dirty="0"/>
          </a:p>
        </p:txBody>
      </p:sp>
      <p:sp>
        <p:nvSpPr>
          <p:cNvPr id="22" name="文本框 21">
            <a:extLst>
              <a:ext uri="{FF2B5EF4-FFF2-40B4-BE49-F238E27FC236}">
                <a16:creationId xmlns:a16="http://schemas.microsoft.com/office/drawing/2014/main" id="{4FE6142D-1FDF-79B1-56BF-220DDA575AD0}"/>
              </a:ext>
            </a:extLst>
          </p:cNvPr>
          <p:cNvSpPr txBox="1"/>
          <p:nvPr/>
        </p:nvSpPr>
        <p:spPr>
          <a:xfrm>
            <a:off x="4805340" y="5301223"/>
            <a:ext cx="1239689" cy="129204"/>
          </a:xfrm>
          <a:prstGeom prst="rect">
            <a:avLst/>
          </a:prstGeom>
          <a:solidFill>
            <a:srgbClr val="F2F2F2"/>
          </a:solidFill>
        </p:spPr>
        <p:txBody>
          <a:bodyPr wrap="square" lIns="0" tIns="0" rIns="0" bIns="0">
            <a:spAutoFit/>
          </a:bodyPr>
          <a:lstStyle/>
          <a:p>
            <a:pPr algn="l">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מערכת מים ביתית</a:t>
            </a:r>
            <a:endParaRPr lang="zh-CN" altLang="en-US" sz="1000" dirty="0"/>
          </a:p>
        </p:txBody>
      </p:sp>
      <p:sp>
        <p:nvSpPr>
          <p:cNvPr id="23" name="文本框 22">
            <a:extLst>
              <a:ext uri="{FF2B5EF4-FFF2-40B4-BE49-F238E27FC236}">
                <a16:creationId xmlns:a16="http://schemas.microsoft.com/office/drawing/2014/main" id="{DCA3360C-368C-A7DE-837D-2F22FCC57947}"/>
              </a:ext>
            </a:extLst>
          </p:cNvPr>
          <p:cNvSpPr txBox="1"/>
          <p:nvPr/>
        </p:nvSpPr>
        <p:spPr>
          <a:xfrm>
            <a:off x="6565393" y="4276576"/>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24" name="文本框 23">
            <a:extLst>
              <a:ext uri="{FF2B5EF4-FFF2-40B4-BE49-F238E27FC236}">
                <a16:creationId xmlns:a16="http://schemas.microsoft.com/office/drawing/2014/main" id="{7185F377-39AC-958C-B17B-1DAC6AC5922F}"/>
              </a:ext>
            </a:extLst>
          </p:cNvPr>
          <p:cNvSpPr txBox="1"/>
          <p:nvPr/>
        </p:nvSpPr>
        <p:spPr>
          <a:xfrm>
            <a:off x="3423290" y="5607821"/>
            <a:ext cx="836566" cy="25744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מיכל מים עם 2 סלילים</a:t>
            </a:r>
            <a:endParaRPr lang="zh-CN" altLang="en-US" sz="1000" dirty="0"/>
          </a:p>
        </p:txBody>
      </p:sp>
      <p:sp>
        <p:nvSpPr>
          <p:cNvPr id="25" name="文本框 24">
            <a:extLst>
              <a:ext uri="{FF2B5EF4-FFF2-40B4-BE49-F238E27FC236}">
                <a16:creationId xmlns:a16="http://schemas.microsoft.com/office/drawing/2014/main" id="{B08CA2BA-2DAC-586C-2B16-916E26B04C3F}"/>
              </a:ext>
            </a:extLst>
          </p:cNvPr>
          <p:cNvSpPr txBox="1"/>
          <p:nvPr/>
        </p:nvSpPr>
        <p:spPr>
          <a:xfrm>
            <a:off x="4193469" y="5208277"/>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26" name="文本框 25">
            <a:extLst>
              <a:ext uri="{FF2B5EF4-FFF2-40B4-BE49-F238E27FC236}">
                <a16:creationId xmlns:a16="http://schemas.microsoft.com/office/drawing/2014/main" id="{BC2D60F8-8967-359A-A23C-30AFB288ABF3}"/>
              </a:ext>
            </a:extLst>
          </p:cNvPr>
          <p:cNvSpPr txBox="1"/>
          <p:nvPr/>
        </p:nvSpPr>
        <p:spPr>
          <a:xfrm>
            <a:off x="4602935" y="5464750"/>
            <a:ext cx="37432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שסתום</a:t>
            </a:r>
            <a:endParaRPr lang="zh-CN" altLang="en-US" sz="1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6" presetClass="emph" presetSubtype="0" fill="hold" grpId="0" nodeType="after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ppt_w</p:attrName>
                                        </p:attrNameLst>
                                      </p:cBhvr>
                                      <p:tavLst>
                                        <p:tav tm="0">
                                          <p:val>
                                            <p:fltVal val="0"/>
                                          </p:val>
                                        </p:tav>
                                        <p:tav tm="100000">
                                          <p:val>
                                            <p:strVal val="#ppt_w"/>
                                          </p:val>
                                        </p:tav>
                                      </p:tavLst>
                                    </p:anim>
                                    <p:anim calcmode="lin" valueType="num">
                                      <p:cBhvr>
                                        <p:cTn id="17" dur="500" fill="hold"/>
                                        <p:tgtEl>
                                          <p:spTgt spid="70"/>
                                        </p:tgtEl>
                                        <p:attrNameLst>
                                          <p:attrName>ppt_h</p:attrName>
                                        </p:attrNameLst>
                                      </p:cBhvr>
                                      <p:tavLst>
                                        <p:tav tm="0">
                                          <p:val>
                                            <p:fltVal val="0"/>
                                          </p:val>
                                        </p:tav>
                                        <p:tav tm="100000">
                                          <p:val>
                                            <p:strVal val="#ppt_h"/>
                                          </p:val>
                                        </p:tav>
                                      </p:tavLst>
                                    </p:anim>
                                    <p:animEffect transition="in" filter="fade">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68300"/>
          </a:xfrm>
          <a:prstGeom prst="rect">
            <a:avLst/>
          </a:prstGeom>
          <a:noFill/>
        </p:spPr>
        <p:txBody>
          <a:bodyPr wrap="square" rtlCol="0">
            <a:spAutoFit/>
          </a:bodyPr>
          <a:lstStyle/>
          <a:p>
            <a:r>
              <a:rPr lang="he-IL"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היקף יישום </a:t>
            </a:r>
            <a:r>
              <a:rPr lang="zh-CN"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6" name="TextBox 5"/>
          <p:cNvSpPr txBox="1"/>
          <p:nvPr/>
        </p:nvSpPr>
        <p:spPr>
          <a:xfrm>
            <a:off x="9115231"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04 חממה, חימום חקלאי, חימום, דישון</a:t>
            </a:r>
          </a:p>
        </p:txBody>
      </p:sp>
      <p:sp>
        <p:nvSpPr>
          <p:cNvPr id="67" name="TextBox 6"/>
          <p:cNvSpPr txBox="1"/>
          <p:nvPr/>
        </p:nvSpPr>
        <p:spPr>
          <a:xfrm>
            <a:off x="305075" y="930509"/>
            <a:ext cx="2844000" cy="153670"/>
          </a:xfrm>
          <a:prstGeom prst="rect">
            <a:avLst/>
          </a:prstGeom>
          <a:noFill/>
        </p:spPr>
        <p:txBody>
          <a:bodyPr vert="horz" wrap="square" lIns="0" tIns="0" rIns="0" bIns="0" rtlCol="0" anchor="ctr">
            <a:spAutoFit/>
          </a:bodyPr>
          <a:lstStyle/>
          <a:p>
            <a:pPr algn="ctr"/>
            <a:r>
              <a:rPr lang="he-IL" sz="1000" b="1">
                <a:solidFill>
                  <a:schemeClr val="bg1"/>
                </a:solidFill>
                <a:latin typeface="Impact" panose="020B0806030902050204" pitchFamily="34" charset="0"/>
                <a:ea typeface="微软雅黑" panose="020B0503020204020204" pitchFamily="34" charset="-122"/>
                <a:cs typeface="Arial" panose="020B0604020202020204"/>
              </a:rPr>
              <a:t>01  </a:t>
            </a:r>
            <a:r>
              <a:rPr lang="he-IL" sz="900" b="1">
                <a:solidFill>
                  <a:schemeClr val="bg1"/>
                </a:solidFill>
                <a:latin typeface="微软雅黑" panose="020B0503020204020204" pitchFamily="34" charset="-122"/>
                <a:ea typeface="微软雅黑" panose="020B0503020204020204" pitchFamily="34" charset="-122"/>
                <a:cs typeface="Arial" panose="020B0604020202020204"/>
              </a:rPr>
              <a:t>חימום למגורים ואספקת מים חמים</a:t>
            </a:r>
          </a:p>
        </p:txBody>
      </p:sp>
      <p:sp>
        <p:nvSpPr>
          <p:cNvPr id="68" name="TextBox 7"/>
          <p:cNvSpPr txBox="1"/>
          <p:nvPr/>
        </p:nvSpPr>
        <p:spPr>
          <a:xfrm>
            <a:off x="3241794" y="939877"/>
            <a:ext cx="2844000" cy="184150"/>
          </a:xfrm>
          <a:prstGeom prst="rect">
            <a:avLst/>
          </a:prstGeom>
          <a:noFill/>
        </p:spPr>
        <p:txBody>
          <a:bodyPr vert="horz" wrap="square" lIns="0" tIns="0" rIns="0" bIns="0" rtlCol="0" anchor="ctr">
            <a:spAutoFit/>
          </a:bodyPr>
          <a:lstStyle/>
          <a:p>
            <a:pPr algn="ctr"/>
            <a:r>
              <a:rPr lang="he-IL" sz="1200" b="1">
                <a:solidFill>
                  <a:schemeClr val="bg1"/>
                </a:solidFill>
                <a:latin typeface="Impact" panose="020B0806030902050204" pitchFamily="34" charset="0"/>
                <a:ea typeface="微软雅黑" panose="020B0503020204020204" pitchFamily="34" charset="-122"/>
                <a:cs typeface="Arial" panose="020B0604020202020204"/>
              </a:rPr>
              <a:t>02  בריכת שחייה מחוממת</a:t>
            </a:r>
          </a:p>
        </p:txBody>
      </p:sp>
      <p:sp>
        <p:nvSpPr>
          <p:cNvPr id="69" name="TextBox 8"/>
          <p:cNvSpPr txBox="1"/>
          <p:nvPr/>
        </p:nvSpPr>
        <p:spPr>
          <a:xfrm>
            <a:off x="6178513"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03  אספקת מים חמים לבתי ספר, בתי חולים, וחימום</a:t>
            </a:r>
          </a:p>
        </p:txBody>
      </p:sp>
      <p:pic>
        <p:nvPicPr>
          <p:cNvPr id="13" name="图片 12"/>
          <p:cNvPicPr>
            <a:picLocks noChangeAspect="1"/>
          </p:cNvPicPr>
          <p:nvPr/>
        </p:nvPicPr>
        <p:blipFill>
          <a:blip r:embed="rId3">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
        <p:nvSpPr>
          <p:cNvPr id="15" name="文本框 14">
            <a:extLst>
              <a:ext uri="{FF2B5EF4-FFF2-40B4-BE49-F238E27FC236}">
                <a16:creationId xmlns:a16="http://schemas.microsoft.com/office/drawing/2014/main" id="{A66FF622-AED3-4B86-0D26-BF4B765B7F3F}"/>
              </a:ext>
            </a:extLst>
          </p:cNvPr>
          <p:cNvSpPr txBox="1"/>
          <p:nvPr/>
        </p:nvSpPr>
        <p:spPr>
          <a:xfrm>
            <a:off x="4799062" y="1666569"/>
            <a:ext cx="504056"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הכור</a:t>
            </a:r>
            <a:endParaRPr lang="zh-CN" altLang="en-US" sz="1000" dirty="0"/>
          </a:p>
        </p:txBody>
      </p:sp>
      <p:sp>
        <p:nvSpPr>
          <p:cNvPr id="16" name="文本框 15">
            <a:extLst>
              <a:ext uri="{FF2B5EF4-FFF2-40B4-BE49-F238E27FC236}">
                <a16:creationId xmlns:a16="http://schemas.microsoft.com/office/drawing/2014/main" id="{893DA409-D0F4-8818-CCEB-E9EC485E7B61}"/>
              </a:ext>
            </a:extLst>
          </p:cNvPr>
          <p:cNvSpPr txBox="1"/>
          <p:nvPr/>
        </p:nvSpPr>
        <p:spPr>
          <a:xfrm>
            <a:off x="4411766" y="5671175"/>
            <a:ext cx="1179384"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משאבת חום ממקור אוויר</a:t>
            </a:r>
            <a:endParaRPr lang="zh-CN" altLang="en-US" sz="1000" dirty="0"/>
          </a:p>
        </p:txBody>
      </p:sp>
      <p:sp>
        <p:nvSpPr>
          <p:cNvPr id="17" name="文本框 16">
            <a:extLst>
              <a:ext uri="{FF2B5EF4-FFF2-40B4-BE49-F238E27FC236}">
                <a16:creationId xmlns:a16="http://schemas.microsoft.com/office/drawing/2014/main" id="{DF9FA159-2541-62EE-DEB3-68F43B7061F5}"/>
              </a:ext>
            </a:extLst>
          </p:cNvPr>
          <p:cNvSpPr txBox="1"/>
          <p:nvPr/>
        </p:nvSpPr>
        <p:spPr>
          <a:xfrm>
            <a:off x="4050936" y="6403369"/>
            <a:ext cx="37891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18" name="文本框 17">
            <a:extLst>
              <a:ext uri="{FF2B5EF4-FFF2-40B4-BE49-F238E27FC236}">
                <a16:creationId xmlns:a16="http://schemas.microsoft.com/office/drawing/2014/main" id="{F05EDC33-9C1E-19A4-C26A-170ACC86FF9D}"/>
              </a:ext>
            </a:extLst>
          </p:cNvPr>
          <p:cNvSpPr txBox="1"/>
          <p:nvPr/>
        </p:nvSpPr>
        <p:spPr>
          <a:xfrm>
            <a:off x="7103318" y="6241490"/>
            <a:ext cx="37891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19" name="文本框 18">
            <a:extLst>
              <a:ext uri="{FF2B5EF4-FFF2-40B4-BE49-F238E27FC236}">
                <a16:creationId xmlns:a16="http://schemas.microsoft.com/office/drawing/2014/main" id="{4559AB2D-9CDF-97BB-F74F-FDDDEECFD85C}"/>
              </a:ext>
            </a:extLst>
          </p:cNvPr>
          <p:cNvSpPr txBox="1"/>
          <p:nvPr/>
        </p:nvSpPr>
        <p:spPr>
          <a:xfrm>
            <a:off x="7895406" y="6274166"/>
            <a:ext cx="37891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20" name="文本框 19">
            <a:extLst>
              <a:ext uri="{FF2B5EF4-FFF2-40B4-BE49-F238E27FC236}">
                <a16:creationId xmlns:a16="http://schemas.microsoft.com/office/drawing/2014/main" id="{2358EC89-539F-3B88-606D-5EB73511317E}"/>
              </a:ext>
            </a:extLst>
          </p:cNvPr>
          <p:cNvSpPr txBox="1"/>
          <p:nvPr/>
        </p:nvSpPr>
        <p:spPr>
          <a:xfrm>
            <a:off x="7398356" y="5461142"/>
            <a:ext cx="497049" cy="216000"/>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מחליף חום</a:t>
            </a:r>
            <a:endParaRPr lang="zh-CN" altLang="en-US" sz="1000" dirty="0"/>
          </a:p>
        </p:txBody>
      </p:sp>
      <p:sp>
        <p:nvSpPr>
          <p:cNvPr id="21" name="文本框 20">
            <a:extLst>
              <a:ext uri="{FF2B5EF4-FFF2-40B4-BE49-F238E27FC236}">
                <a16:creationId xmlns:a16="http://schemas.microsoft.com/office/drawing/2014/main" id="{B0DF5FEF-BB79-D0ED-FA4B-27A1A87A0108}"/>
              </a:ext>
            </a:extLst>
          </p:cNvPr>
          <p:cNvSpPr txBox="1"/>
          <p:nvPr/>
        </p:nvSpPr>
        <p:spPr>
          <a:xfrm>
            <a:off x="4554041" y="6596727"/>
            <a:ext cx="1037109"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מפרצון מים קרים</a:t>
            </a:r>
            <a:endParaRPr lang="zh-CN" altLang="en-US" sz="1000" dirty="0"/>
          </a:p>
        </p:txBody>
      </p:sp>
      <p:sp>
        <p:nvSpPr>
          <p:cNvPr id="22" name="文本框 21">
            <a:extLst>
              <a:ext uri="{FF2B5EF4-FFF2-40B4-BE49-F238E27FC236}">
                <a16:creationId xmlns:a16="http://schemas.microsoft.com/office/drawing/2014/main" id="{9DBCFAFD-2569-DF31-2C88-6FD6065CD533}"/>
              </a:ext>
            </a:extLst>
          </p:cNvPr>
          <p:cNvSpPr txBox="1"/>
          <p:nvPr/>
        </p:nvSpPr>
        <p:spPr>
          <a:xfrm>
            <a:off x="5294684" y="6106462"/>
            <a:ext cx="37891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משאבה</a:t>
            </a:r>
            <a:endParaRPr lang="zh-CN" altLang="en-US" sz="1000" dirty="0"/>
          </a:p>
        </p:txBody>
      </p:sp>
      <p:sp>
        <p:nvSpPr>
          <p:cNvPr id="23" name="文本框 22">
            <a:extLst>
              <a:ext uri="{FF2B5EF4-FFF2-40B4-BE49-F238E27FC236}">
                <a16:creationId xmlns:a16="http://schemas.microsoft.com/office/drawing/2014/main" id="{E572ABAB-8854-AF3C-18DA-747C51D7862F}"/>
              </a:ext>
            </a:extLst>
          </p:cNvPr>
          <p:cNvSpPr txBox="1"/>
          <p:nvPr/>
        </p:nvSpPr>
        <p:spPr>
          <a:xfrm>
            <a:off x="9513155" y="5461515"/>
            <a:ext cx="37891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בריכה</a:t>
            </a:r>
            <a:endParaRPr lang="zh-CN" altLang="en-US" sz="1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8"/>
                                        </p:tgtEl>
                                      </p:cBhvr>
                                    </p:animEffect>
                                    <p:animScale>
                                      <p:cBhvr>
                                        <p:cTn id="7" dur="250" autoRev="1" fill="hold"/>
                                        <p:tgtEl>
                                          <p:spTgt spid="6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68300"/>
          </a:xfrm>
          <a:prstGeom prst="rect">
            <a:avLst/>
          </a:prstGeom>
          <a:noFill/>
        </p:spPr>
        <p:txBody>
          <a:bodyPr wrap="square" rtlCol="0">
            <a:spAutoFit/>
          </a:bodyPr>
          <a:lstStyle/>
          <a:p>
            <a:r>
              <a:rPr lang="he-IL"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היקף יישום </a:t>
            </a:r>
            <a:r>
              <a:rPr lang="zh-CN"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200"/>
          </a:p>
        </p:txBody>
      </p:sp>
      <p:sp>
        <p:nvSpPr>
          <p:cNvPr id="66" name="TextBox 5"/>
          <p:cNvSpPr txBox="1"/>
          <p:nvPr/>
        </p:nvSpPr>
        <p:spPr>
          <a:xfrm>
            <a:off x="9115231"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04 חממה, חימום חקלאי, חימום, דישון</a:t>
            </a:r>
          </a:p>
        </p:txBody>
      </p:sp>
      <p:sp>
        <p:nvSpPr>
          <p:cNvPr id="67" name="TextBox 6"/>
          <p:cNvSpPr txBox="1"/>
          <p:nvPr/>
        </p:nvSpPr>
        <p:spPr>
          <a:xfrm>
            <a:off x="305075" y="930509"/>
            <a:ext cx="2844000" cy="153670"/>
          </a:xfrm>
          <a:prstGeom prst="rect">
            <a:avLst/>
          </a:prstGeom>
          <a:noFill/>
        </p:spPr>
        <p:txBody>
          <a:bodyPr vert="horz" wrap="square" lIns="0" tIns="0" rIns="0" bIns="0" rtlCol="0" anchor="ctr">
            <a:spAutoFit/>
          </a:bodyPr>
          <a:lstStyle/>
          <a:p>
            <a:pPr algn="ctr"/>
            <a:r>
              <a:rPr lang="he-IL" sz="1000" b="1">
                <a:solidFill>
                  <a:schemeClr val="bg1"/>
                </a:solidFill>
                <a:latin typeface="Impact" panose="020B0806030902050204" pitchFamily="34" charset="0"/>
                <a:ea typeface="微软雅黑" panose="020B0503020204020204" pitchFamily="34" charset="-122"/>
                <a:cs typeface="Arial" panose="020B0604020202020204"/>
              </a:rPr>
              <a:t>01  </a:t>
            </a:r>
            <a:r>
              <a:rPr lang="he-IL" sz="900" b="1">
                <a:solidFill>
                  <a:schemeClr val="bg1"/>
                </a:solidFill>
                <a:latin typeface="微软雅黑" panose="020B0503020204020204" pitchFamily="34" charset="-122"/>
                <a:ea typeface="微软雅黑" panose="020B0503020204020204" pitchFamily="34" charset="-122"/>
                <a:cs typeface="Arial" panose="020B0604020202020204"/>
              </a:rPr>
              <a:t>חימום למגורים ואספקת מים חמים</a:t>
            </a:r>
          </a:p>
        </p:txBody>
      </p:sp>
      <p:sp>
        <p:nvSpPr>
          <p:cNvPr id="68" name="TextBox 7"/>
          <p:cNvSpPr txBox="1"/>
          <p:nvPr/>
        </p:nvSpPr>
        <p:spPr>
          <a:xfrm>
            <a:off x="3241794" y="962737"/>
            <a:ext cx="2844000" cy="138430"/>
          </a:xfrm>
          <a:prstGeom prst="rect">
            <a:avLst/>
          </a:prstGeom>
          <a:noFill/>
        </p:spPr>
        <p:txBody>
          <a:bodyPr vert="horz" wrap="square" lIns="0" tIns="0" rIns="0" bIns="0" rtlCol="0" anchor="ctr">
            <a:spAutoFit/>
          </a:bodyPr>
          <a:lstStyle/>
          <a:p>
            <a:pPr algn="ctr"/>
            <a:r>
              <a:rPr lang="he-IL" sz="900">
                <a:solidFill>
                  <a:schemeClr val="bg1"/>
                </a:solidFill>
                <a:latin typeface="Impact" panose="020B0806030902050204" pitchFamily="34" charset="0"/>
                <a:ea typeface="微软雅黑" panose="020B0503020204020204" pitchFamily="34" charset="-122"/>
                <a:cs typeface="Arial" panose="020B0604020202020204"/>
              </a:rPr>
              <a:t>02  בריכת שחייה מחוממת</a:t>
            </a:r>
          </a:p>
        </p:txBody>
      </p:sp>
      <p:sp>
        <p:nvSpPr>
          <p:cNvPr id="69" name="TextBox 8"/>
          <p:cNvSpPr txBox="1"/>
          <p:nvPr/>
        </p:nvSpPr>
        <p:spPr>
          <a:xfrm>
            <a:off x="6178513" y="847486"/>
            <a:ext cx="2844000" cy="368935"/>
          </a:xfrm>
          <a:prstGeom prst="rect">
            <a:avLst/>
          </a:prstGeom>
          <a:noFill/>
        </p:spPr>
        <p:txBody>
          <a:bodyPr vert="horz" wrap="square" lIns="0" tIns="0" rIns="0" bIns="0" rtlCol="0" anchor="ctr">
            <a:spAutoFit/>
          </a:bodyPr>
          <a:lstStyle/>
          <a:p>
            <a:pPr algn="ctr"/>
            <a:r>
              <a:rPr lang="he-IL" sz="1200" b="1">
                <a:solidFill>
                  <a:schemeClr val="bg1"/>
                </a:solidFill>
                <a:latin typeface="Impact" panose="020B0806030902050204" pitchFamily="34" charset="0"/>
                <a:ea typeface="微软雅黑" panose="020B0503020204020204" pitchFamily="34" charset="-122"/>
                <a:cs typeface="Arial" panose="020B0604020202020204"/>
              </a:rPr>
              <a:t>03  אספקת מים חמים לבתי ספר, בתי חולים, וחימום</a:t>
            </a:r>
          </a:p>
        </p:txBody>
      </p:sp>
      <p:grpSp>
        <p:nvGrpSpPr>
          <p:cNvPr id="15" name="组合 14"/>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
        <p:nvSpPr>
          <p:cNvPr id="19" name="文本框 18">
            <a:extLst>
              <a:ext uri="{FF2B5EF4-FFF2-40B4-BE49-F238E27FC236}">
                <a16:creationId xmlns:a16="http://schemas.microsoft.com/office/drawing/2014/main" id="{D58649D3-4A88-D087-DFEF-C3593AC89C21}"/>
              </a:ext>
            </a:extLst>
          </p:cNvPr>
          <p:cNvSpPr txBox="1"/>
          <p:nvPr/>
        </p:nvSpPr>
        <p:spPr>
          <a:xfrm>
            <a:off x="2364296" y="2311473"/>
            <a:ext cx="504056"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הכור</a:t>
            </a:r>
            <a:endParaRPr lang="zh-CN" altLang="en-US" sz="1000" dirty="0"/>
          </a:p>
        </p:txBody>
      </p:sp>
      <p:sp>
        <p:nvSpPr>
          <p:cNvPr id="20" name="文本框 19">
            <a:extLst>
              <a:ext uri="{FF2B5EF4-FFF2-40B4-BE49-F238E27FC236}">
                <a16:creationId xmlns:a16="http://schemas.microsoft.com/office/drawing/2014/main" id="{500C4EF1-99FF-944F-1685-5976C9C23FAD}"/>
              </a:ext>
            </a:extLst>
          </p:cNvPr>
          <p:cNvSpPr txBox="1"/>
          <p:nvPr/>
        </p:nvSpPr>
        <p:spPr>
          <a:xfrm>
            <a:off x="5611640" y="3645024"/>
            <a:ext cx="98762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מְבַקֵר (מים חמים)</a:t>
            </a:r>
            <a:endParaRPr lang="zh-CN" altLang="en-US" sz="1000" dirty="0"/>
          </a:p>
        </p:txBody>
      </p:sp>
      <p:sp>
        <p:nvSpPr>
          <p:cNvPr id="21" name="文本框 20">
            <a:extLst>
              <a:ext uri="{FF2B5EF4-FFF2-40B4-BE49-F238E27FC236}">
                <a16:creationId xmlns:a16="http://schemas.microsoft.com/office/drawing/2014/main" id="{38E63875-21DA-AF21-DE69-7AD0F088A764}"/>
              </a:ext>
            </a:extLst>
          </p:cNvPr>
          <p:cNvSpPr txBox="1"/>
          <p:nvPr/>
        </p:nvSpPr>
        <p:spPr>
          <a:xfrm>
            <a:off x="5328518" y="4725144"/>
            <a:ext cx="987622"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מיכל מים במחזור</a:t>
            </a:r>
            <a:endParaRPr lang="zh-CN" altLang="en-US" sz="1000" dirty="0"/>
          </a:p>
        </p:txBody>
      </p:sp>
      <p:sp>
        <p:nvSpPr>
          <p:cNvPr id="22" name="文本框 21">
            <a:extLst>
              <a:ext uri="{FF2B5EF4-FFF2-40B4-BE49-F238E27FC236}">
                <a16:creationId xmlns:a16="http://schemas.microsoft.com/office/drawing/2014/main" id="{41FC5986-799C-11C8-9EED-F265EA657F2C}"/>
              </a:ext>
            </a:extLst>
          </p:cNvPr>
          <p:cNvSpPr txBox="1"/>
          <p:nvPr/>
        </p:nvSpPr>
        <p:spPr>
          <a:xfrm>
            <a:off x="5375126" y="5248317"/>
            <a:ext cx="1152128"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משאבת חום ממקור מים</a:t>
            </a:r>
            <a:endParaRPr lang="zh-CN" altLang="en-US" sz="1000" dirty="0"/>
          </a:p>
        </p:txBody>
      </p:sp>
      <p:sp>
        <p:nvSpPr>
          <p:cNvPr id="23" name="文本框 22">
            <a:extLst>
              <a:ext uri="{FF2B5EF4-FFF2-40B4-BE49-F238E27FC236}">
                <a16:creationId xmlns:a16="http://schemas.microsoft.com/office/drawing/2014/main" id="{89895A60-71EB-BD47-38DC-BA9701F8FBA1}"/>
              </a:ext>
            </a:extLst>
          </p:cNvPr>
          <p:cNvSpPr txBox="1"/>
          <p:nvPr/>
        </p:nvSpPr>
        <p:spPr>
          <a:xfrm>
            <a:off x="7196534" y="5422926"/>
            <a:ext cx="1152128"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מיכל מים חמים לאגירת</a:t>
            </a:r>
            <a:endParaRPr lang="zh-CN" altLang="en-US" sz="1000" dirty="0"/>
          </a:p>
        </p:txBody>
      </p:sp>
      <p:sp>
        <p:nvSpPr>
          <p:cNvPr id="24" name="文本框 23">
            <a:extLst>
              <a:ext uri="{FF2B5EF4-FFF2-40B4-BE49-F238E27FC236}">
                <a16:creationId xmlns:a16="http://schemas.microsoft.com/office/drawing/2014/main" id="{9355684F-CBB3-268F-6EA5-B7454E02AB84}"/>
              </a:ext>
            </a:extLst>
          </p:cNvPr>
          <p:cNvSpPr txBox="1"/>
          <p:nvPr/>
        </p:nvSpPr>
        <p:spPr>
          <a:xfrm>
            <a:off x="3323200" y="5589240"/>
            <a:ext cx="827790"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משאבת בוסטר</a:t>
            </a:r>
            <a:endParaRPr lang="zh-CN" altLang="en-US" sz="1000" dirty="0"/>
          </a:p>
        </p:txBody>
      </p:sp>
      <p:sp>
        <p:nvSpPr>
          <p:cNvPr id="25" name="文本框 24">
            <a:extLst>
              <a:ext uri="{FF2B5EF4-FFF2-40B4-BE49-F238E27FC236}">
                <a16:creationId xmlns:a16="http://schemas.microsoft.com/office/drawing/2014/main" id="{CAD06710-CB29-0F98-FB2A-F3F6BFD70114}"/>
              </a:ext>
            </a:extLst>
          </p:cNvPr>
          <p:cNvSpPr txBox="1"/>
          <p:nvPr/>
        </p:nvSpPr>
        <p:spPr>
          <a:xfrm>
            <a:off x="5328518" y="5787420"/>
            <a:ext cx="334640"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לִשְׁאוֹב</a:t>
            </a:r>
            <a:endParaRPr lang="zh-CN" altLang="en-US" sz="1000" dirty="0"/>
          </a:p>
        </p:txBody>
      </p:sp>
      <p:sp>
        <p:nvSpPr>
          <p:cNvPr id="26" name="文本框 25">
            <a:extLst>
              <a:ext uri="{FF2B5EF4-FFF2-40B4-BE49-F238E27FC236}">
                <a16:creationId xmlns:a16="http://schemas.microsoft.com/office/drawing/2014/main" id="{96B03007-BEF7-0940-433B-150462E22E40}"/>
              </a:ext>
            </a:extLst>
          </p:cNvPr>
          <p:cNvSpPr txBox="1"/>
          <p:nvPr/>
        </p:nvSpPr>
        <p:spPr>
          <a:xfrm>
            <a:off x="6359934" y="5793072"/>
            <a:ext cx="334640"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לִשְׁאוֹב</a:t>
            </a:r>
            <a:endParaRPr lang="zh-CN" altLang="en-US" sz="1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646" y="188640"/>
            <a:ext cx="2664296"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היקף יישום </a:t>
            </a:r>
            <a:r>
              <a:rPr lang="zh-CN"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dirty="0"/>
          </a:p>
        </p:txBody>
      </p:sp>
      <p:sp>
        <p:nvSpPr>
          <p:cNvPr id="66" name="TextBox 5"/>
          <p:cNvSpPr txBox="1"/>
          <p:nvPr/>
        </p:nvSpPr>
        <p:spPr>
          <a:xfrm>
            <a:off x="9115231" y="939879"/>
            <a:ext cx="2936718" cy="184150"/>
          </a:xfrm>
          <a:prstGeom prst="rect">
            <a:avLst/>
          </a:prstGeom>
          <a:noFill/>
        </p:spPr>
        <p:txBody>
          <a:bodyPr vert="horz" wrap="square" lIns="0" tIns="0" rIns="0" bIns="0" rtlCol="0" anchor="ctr">
            <a:spAutoFit/>
          </a:bodyPr>
          <a:lstStyle/>
          <a:p>
            <a:pPr algn="ctr"/>
            <a:r>
              <a:rPr lang="he-IL" sz="1200" b="1">
                <a:solidFill>
                  <a:schemeClr val="bg1"/>
                </a:solidFill>
                <a:latin typeface="Impact" panose="020B0806030902050204" pitchFamily="34" charset="0"/>
                <a:ea typeface="微软雅黑" panose="020B0503020204020204" pitchFamily="34" charset="-122"/>
                <a:cs typeface="Arial" panose="020B0604020202020204"/>
              </a:rPr>
              <a:t>04 חממה, חימום חקלאי, חימום, דישון</a:t>
            </a:r>
          </a:p>
        </p:txBody>
      </p:sp>
      <p:sp>
        <p:nvSpPr>
          <p:cNvPr id="67" name="TextBox 6"/>
          <p:cNvSpPr txBox="1"/>
          <p:nvPr/>
        </p:nvSpPr>
        <p:spPr>
          <a:xfrm>
            <a:off x="305075" y="915269"/>
            <a:ext cx="2844000" cy="184150"/>
          </a:xfrm>
          <a:prstGeom prst="rect">
            <a:avLst/>
          </a:prstGeom>
          <a:noFill/>
        </p:spPr>
        <p:txBody>
          <a:bodyPr vert="horz" wrap="square" lIns="0" tIns="0" rIns="0" bIns="0" rtlCol="0" anchor="ctr">
            <a:spAutoFit/>
          </a:bodyPr>
          <a:lstStyle/>
          <a:p>
            <a:pPr algn="ctr"/>
            <a:r>
              <a:rPr lang="he-IL" sz="1200" b="1">
                <a:solidFill>
                  <a:schemeClr val="bg1"/>
                </a:solidFill>
                <a:latin typeface="Impact" panose="020B0806030902050204" pitchFamily="34" charset="0"/>
                <a:ea typeface="微软雅黑" panose="020B0503020204020204" pitchFamily="34" charset="-122"/>
                <a:cs typeface="Arial" panose="020B0604020202020204"/>
              </a:rPr>
              <a:t>01  </a:t>
            </a:r>
            <a:r>
              <a:rPr lang="he-IL" sz="1000" b="1">
                <a:solidFill>
                  <a:schemeClr val="bg1"/>
                </a:solidFill>
                <a:latin typeface="微软雅黑" panose="020B0503020204020204" pitchFamily="34" charset="-122"/>
                <a:ea typeface="微软雅黑" panose="020B0503020204020204" pitchFamily="34" charset="-122"/>
                <a:cs typeface="Arial" panose="020B0604020202020204"/>
              </a:rPr>
              <a:t>חימום למגורים ואספקת מים חמים</a:t>
            </a:r>
          </a:p>
        </p:txBody>
      </p:sp>
      <p:sp>
        <p:nvSpPr>
          <p:cNvPr id="68" name="TextBox 7"/>
          <p:cNvSpPr txBox="1"/>
          <p:nvPr/>
        </p:nvSpPr>
        <p:spPr>
          <a:xfrm>
            <a:off x="3241794" y="955117"/>
            <a:ext cx="2844000" cy="153670"/>
          </a:xfrm>
          <a:prstGeom prst="rect">
            <a:avLst/>
          </a:prstGeom>
          <a:noFill/>
        </p:spPr>
        <p:txBody>
          <a:bodyPr vert="horz" wrap="square" lIns="0" tIns="0" rIns="0" bIns="0" rtlCol="0" anchor="ctr">
            <a:spAutoFit/>
          </a:bodyPr>
          <a:lstStyle/>
          <a:p>
            <a:pPr algn="ctr"/>
            <a:r>
              <a:rPr lang="he-IL" sz="1000">
                <a:solidFill>
                  <a:schemeClr val="bg1"/>
                </a:solidFill>
                <a:latin typeface="Impact" panose="020B0806030902050204" pitchFamily="34" charset="0"/>
                <a:ea typeface="微软雅黑" panose="020B0503020204020204" pitchFamily="34" charset="-122"/>
                <a:cs typeface="Arial" panose="020B0604020202020204"/>
              </a:rPr>
              <a:t>02  בריכת שחייה מחוממת</a:t>
            </a:r>
          </a:p>
        </p:txBody>
      </p:sp>
      <p:sp>
        <p:nvSpPr>
          <p:cNvPr id="69" name="TextBox 8"/>
          <p:cNvSpPr txBox="1"/>
          <p:nvPr/>
        </p:nvSpPr>
        <p:spPr>
          <a:xfrm>
            <a:off x="6178513" y="955118"/>
            <a:ext cx="2844000" cy="153670"/>
          </a:xfrm>
          <a:prstGeom prst="rect">
            <a:avLst/>
          </a:prstGeom>
          <a:noFill/>
        </p:spPr>
        <p:txBody>
          <a:bodyPr vert="horz" wrap="square" lIns="0" tIns="0" rIns="0" bIns="0" rtlCol="0" anchor="ctr">
            <a:spAutoFit/>
          </a:bodyPr>
          <a:lstStyle/>
          <a:p>
            <a:pPr algn="ctr"/>
            <a:r>
              <a:rPr lang="he-IL" sz="1000">
                <a:solidFill>
                  <a:schemeClr val="bg1"/>
                </a:solidFill>
                <a:latin typeface="Impact" panose="020B0806030902050204" pitchFamily="34" charset="0"/>
                <a:ea typeface="微软雅黑" panose="020B0503020204020204" pitchFamily="34" charset="-122"/>
                <a:cs typeface="Arial" panose="020B0604020202020204"/>
              </a:rPr>
              <a:t>03  אספקת מים חמים לבתי ספר, בתי חולים, וחימום</a:t>
            </a:r>
          </a:p>
        </p:txBody>
      </p:sp>
      <p:sp>
        <p:nvSpPr>
          <p:cNvPr id="12" name="文本框 11">
            <a:extLst>
              <a:ext uri="{FF2B5EF4-FFF2-40B4-BE49-F238E27FC236}">
                <a16:creationId xmlns:a16="http://schemas.microsoft.com/office/drawing/2014/main" id="{6F9FB113-B68C-5194-7DFB-219966015B9B}"/>
              </a:ext>
            </a:extLst>
          </p:cNvPr>
          <p:cNvSpPr txBox="1"/>
          <p:nvPr/>
        </p:nvSpPr>
        <p:spPr>
          <a:xfrm>
            <a:off x="4678558" y="1825971"/>
            <a:ext cx="480544" cy="129203"/>
          </a:xfrm>
          <a:prstGeom prst="rect">
            <a:avLst/>
          </a:prstGeom>
          <a:solidFill>
            <a:srgbClr val="F2F2F2"/>
          </a:solidFill>
        </p:spPr>
        <p:txBody>
          <a:bodyPr wrap="square" lIns="0" tIns="0" rIns="0" bIns="0">
            <a:spAutoFit/>
          </a:bodyPr>
          <a:lstStyle/>
          <a:p>
            <a:pPr algn="ctr">
              <a:lnSpc>
                <a:spcPts val="1000"/>
              </a:lnSpc>
            </a:pPr>
            <a:r>
              <a:rPr lang="he-IL" altLang="zh-CN" sz="10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הכור</a:t>
            </a:r>
            <a:endParaRPr lang="zh-CN" altLang="en-US" sz="1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3"/>
            <p:cNvSpPr txBox="1"/>
            <p:nvPr/>
          </p:nvSpPr>
          <p:spPr>
            <a:xfrm>
              <a:off x="2691779" y="3717032"/>
              <a:ext cx="1296145" cy="645160"/>
            </a:xfrm>
            <a:prstGeom prst="rect">
              <a:avLst/>
            </a:prstGeom>
            <a:noFill/>
            <a:effectLst/>
          </p:spPr>
          <p:txBody>
            <a:bodyPr wrap="square" rtlCol="0">
              <a:spAutoFit/>
            </a:bodyPr>
            <a:lstStyle/>
            <a:p>
              <a:pPr algn="ctr"/>
              <a:r>
                <a:rPr lang="he-IL" sz="3600" b="1">
                  <a:solidFill>
                    <a:schemeClr val="bg1"/>
                  </a:solidFill>
                  <a:latin typeface="锐字荣光黑简1.0" pitchFamily="2" charset="-122"/>
                  <a:ea typeface="锐字荣光黑简1.0" pitchFamily="2" charset="-122"/>
                  <a:cs typeface="Arial" panose="020B0604020202020204"/>
                </a:rPr>
                <a:t>04</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8" name="文本框 3"/>
            <p:cNvSpPr txBox="1"/>
            <p:nvPr/>
          </p:nvSpPr>
          <p:spPr>
            <a:xfrm>
              <a:off x="2278782" y="4387416"/>
              <a:ext cx="2021717" cy="245110"/>
            </a:xfrm>
            <a:prstGeom prst="rect">
              <a:avLst/>
            </a:prstGeom>
            <a:noFill/>
            <a:effectLst/>
          </p:spPr>
          <p:txBody>
            <a:bodyPr wrap="square" rtlCol="0">
              <a:spAutoFit/>
            </a:bodyPr>
            <a:lstStyle/>
            <a:p>
              <a:pPr algn="ct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10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p>
          </p:txBody>
        </p:sp>
      </p:grpSp>
      <p:sp>
        <p:nvSpPr>
          <p:cNvPr id="35" name="文本框 3"/>
          <p:cNvSpPr txBox="1"/>
          <p:nvPr/>
        </p:nvSpPr>
        <p:spPr>
          <a:xfrm>
            <a:off x="5807174" y="1556792"/>
            <a:ext cx="6264696" cy="1445260"/>
          </a:xfrm>
          <a:prstGeom prst="rect">
            <a:avLst/>
          </a:prstGeom>
          <a:noFill/>
          <a:effectLst/>
        </p:spPr>
        <p:txBody>
          <a:bodyPr wrap="square" rtlCol="0">
            <a:spAutoFit/>
          </a:bodyPr>
          <a:lstStyle/>
          <a:p>
            <a:pPr algn="ctr"/>
            <a:r>
              <a:rPr lang="zh-CN" sz="4400" b="1">
                <a:solidFill>
                  <a:srgbClr val="0070C0"/>
                </a:solidFill>
                <a:latin typeface="微软雅黑" panose="020B0503020204020204" pitchFamily="34" charset="-122"/>
                <a:ea typeface="微软雅黑" panose="020B0503020204020204" pitchFamily="34" charset="-122"/>
                <a:cs typeface="Arial" panose="020B0604020202020204"/>
              </a:rPr>
              <a:t>PVT</a:t>
            </a:r>
            <a:r>
              <a:rPr lang="he-IL" sz="4400" b="1">
                <a:solidFill>
                  <a:srgbClr val="0070C0"/>
                </a:solidFill>
                <a:latin typeface="微软雅黑" panose="020B0503020204020204" pitchFamily="34" charset="-122"/>
                <a:ea typeface="微软雅黑" panose="020B0503020204020204" pitchFamily="34" charset="-122"/>
                <a:cs typeface="Arial" panose="020B0604020202020204"/>
              </a:rPr>
              <a:t> אזור מבוזר האחרון </a:t>
            </a:r>
            <a:r>
              <a:rPr lang="zh-CN" sz="4400" b="1">
                <a:solidFill>
                  <a:srgbClr val="0070C0"/>
                </a:solidFill>
                <a:latin typeface="微软雅黑" panose="020B0503020204020204" pitchFamily="34" charset="-122"/>
                <a:ea typeface="微软雅黑" panose="020B0503020204020204" pitchFamily="34" charset="-122"/>
                <a:cs typeface="Arial" panose="020B0604020202020204"/>
              </a:rPr>
              <a:t>Microgrid 4</a:t>
            </a:r>
            <a:r>
              <a:rPr lang="he-IL" sz="4400" b="1">
                <a:solidFill>
                  <a:srgbClr val="0070C0"/>
                </a:solidFill>
                <a:latin typeface="微软雅黑" panose="020B0503020204020204" pitchFamily="34" charset="-122"/>
                <a:ea typeface="微软雅黑" panose="020B0503020204020204" pitchFamily="34" charset="-122"/>
                <a:cs typeface="Arial" panose="020B0604020202020204"/>
              </a:rPr>
              <a:t> ב-1</a:t>
            </a:r>
          </a:p>
        </p:txBody>
      </p:sp>
      <p:sp>
        <p:nvSpPr>
          <p:cNvPr id="13" name="矩形 12"/>
          <p:cNvSpPr/>
          <p:nvPr/>
        </p:nvSpPr>
        <p:spPr>
          <a:xfrm>
            <a:off x="8468035" y="3532366"/>
            <a:ext cx="2039620" cy="306705"/>
          </a:xfrm>
          <a:prstGeom prst="rect">
            <a:avLst/>
          </a:prstGeom>
        </p:spPr>
        <p:txBody>
          <a:bodyPr wrap="none">
            <a:spAutoFit/>
          </a:bodyPr>
          <a:lstStyle/>
          <a:p>
            <a:r>
              <a:rPr lang="he-IL" sz="1400">
                <a:solidFill>
                  <a:schemeClr val="accent5">
                    <a:lumMod val="50000"/>
                  </a:schemeClr>
                </a:solidFill>
              </a:rPr>
              <a:t>ארבעה ברשת אזורית אחת</a:t>
            </a:r>
          </a:p>
        </p:txBody>
      </p:sp>
      <p:grpSp>
        <p:nvGrpSpPr>
          <p:cNvPr id="14" name="组合 13"/>
          <p:cNvGrpSpPr/>
          <p:nvPr/>
        </p:nvGrpSpPr>
        <p:grpSpPr>
          <a:xfrm>
            <a:off x="10559702" y="3683144"/>
            <a:ext cx="1252780" cy="113577"/>
            <a:chOff x="9306922" y="3016002"/>
            <a:chExt cx="1252780" cy="113577"/>
          </a:xfrm>
        </p:grpSpPr>
        <p:sp>
          <p:nvSpPr>
            <p:cNvPr id="15" name="矩形 1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矩形 1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37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200"/>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bldLvl="0" animBg="1"/>
      <p:bldP spid="35" grpId="1" bldLvl="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2995" y="169545"/>
            <a:ext cx="7449820" cy="521970"/>
          </a:xfrm>
          <a:prstGeom prst="rect">
            <a:avLst/>
          </a:prstGeom>
          <a:noFill/>
        </p:spPr>
        <p:txBody>
          <a:bodyPr wrap="square" rtlCol="0">
            <a:spAutoFit/>
          </a:bodyPr>
          <a:lstStyle/>
          <a:p>
            <a:r>
              <a:rPr lang="zh-CN" sz="28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r>
              <a:rPr lang="he-IL" sz="28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 אזור מבוזר האחרון </a:t>
            </a:r>
            <a:r>
              <a:rPr lang="zh-CN" sz="28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Microgrid 4</a:t>
            </a:r>
            <a:r>
              <a:rPr lang="he-IL" sz="28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 ב-1</a:t>
            </a:r>
          </a:p>
        </p:txBody>
      </p:sp>
      <p:sp>
        <p:nvSpPr>
          <p:cNvPr id="47" name="矩形 46"/>
          <p:cNvSpPr/>
          <p:nvPr/>
        </p:nvSpPr>
        <p:spPr>
          <a:xfrm>
            <a:off x="550590" y="5373216"/>
            <a:ext cx="11089232" cy="960776"/>
          </a:xfrm>
          <a:prstGeom prst="rect">
            <a:avLst/>
          </a:prstGeom>
        </p:spPr>
        <p:txBody>
          <a:bodyPr wrap="square">
            <a:spAutoFit/>
          </a:bodyPr>
          <a:lstStyle/>
          <a:p>
            <a:pPr indent="457200">
              <a:lnSpc>
                <a:spcPct val="150000"/>
              </a:lnSpc>
            </a:pPr>
            <a:r>
              <a:rPr lang="he-IL" sz="2000" b="1">
                <a:latin typeface="Arial" panose="020B0604020202020204" pitchFamily="34" charset="0"/>
                <a:ea typeface="微软雅黑" panose="020B0503020204020204" pitchFamily="34" charset="-122"/>
                <a:cs typeface="Arial" panose="020B0604020202020204"/>
                <a:sym typeface="Arial" panose="020B0604020202020204" pitchFamily="34" charset="0"/>
              </a:rPr>
              <a:t>הצימוד הטכנולוגי המרובה המקורי, באמצעות </a:t>
            </a:r>
            <a:r>
              <a:rPr lang="zh-CN" sz="2000" b="1">
                <a:latin typeface="Arial" panose="020B0604020202020204" pitchFamily="34" charset="0"/>
                <a:ea typeface="微软雅黑" panose="020B0503020204020204" pitchFamily="34" charset="-122"/>
                <a:cs typeface="Arial" panose="020B0604020202020204"/>
                <a:sym typeface="Arial" panose="020B0604020202020204" pitchFamily="34" charset="0"/>
              </a:rPr>
              <a:t>PVT</a:t>
            </a:r>
            <a:r>
              <a:rPr lang="he-IL" sz="2000" b="1">
                <a:latin typeface="Arial" panose="020B0604020202020204" pitchFamily="34" charset="0"/>
                <a:ea typeface="微软雅黑" panose="020B0503020204020204" pitchFamily="34" charset="-122"/>
                <a:cs typeface="Arial" panose="020B0604020202020204"/>
                <a:sym typeface="Arial" panose="020B0604020202020204" pitchFamily="34" charset="0"/>
              </a:rPr>
              <a:t>, משאבת חום, אגירת אנרגיה בין-עונתית, מספק ייצור חשמל, חימום, קירור ואספקת מים חמים 4 מתוך 1.</a:t>
            </a:r>
            <a:r>
              <a:rPr lang="zh-CN" sz="2000" b="1">
                <a:latin typeface="Arial" panose="020B0604020202020204" pitchFamily="34" charset="0"/>
                <a:ea typeface="微软雅黑" panose="020B0503020204020204" pitchFamily="34" charset="-122"/>
                <a:cs typeface="Arial" panose="020B0604020202020204"/>
                <a:sym typeface="Arial" panose="020B0604020202020204" pitchFamily="34" charset="0"/>
              </a:rPr>
              <a:t> </a:t>
            </a:r>
            <a:r>
              <a:rPr lang="he-IL" sz="2000" b="1">
                <a:latin typeface="Arial" panose="020B0604020202020204" pitchFamily="34" charset="0"/>
                <a:ea typeface="微软雅黑" panose="020B0503020204020204" pitchFamily="34" charset="-122"/>
                <a:cs typeface="Arial" panose="020B0604020202020204"/>
                <a:sym typeface="Arial" panose="020B0604020202020204" pitchFamily="34" charset="0"/>
              </a:rPr>
              <a:t>אנו מציעים גם מגוון רחב של מוצרים, עיצוב, התקנה ושירותים לאחר המכירה.</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822" y="692696"/>
            <a:ext cx="7200800" cy="450375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AC77C182-E046-44CD-81FE-856DC6812B94}"/>
              </a:ext>
            </a:extLst>
          </p:cNvPr>
          <p:cNvSpPr txBox="1"/>
          <p:nvPr/>
        </p:nvSpPr>
        <p:spPr>
          <a:xfrm rot="2942848">
            <a:off x="3051902" y="2180047"/>
            <a:ext cx="922598" cy="180000"/>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אנרגיה סולארית</a:t>
            </a:r>
            <a:endParaRPr lang="zh-CN" altLang="en-US" sz="1100" dirty="0"/>
          </a:p>
        </p:txBody>
      </p:sp>
      <p:sp>
        <p:nvSpPr>
          <p:cNvPr id="6" name="文本框 5">
            <a:extLst>
              <a:ext uri="{FF2B5EF4-FFF2-40B4-BE49-F238E27FC236}">
                <a16:creationId xmlns:a16="http://schemas.microsoft.com/office/drawing/2014/main" id="{E988F005-9BE7-BF33-779C-A004385CC990}"/>
              </a:ext>
            </a:extLst>
          </p:cNvPr>
          <p:cNvSpPr txBox="1"/>
          <p:nvPr/>
        </p:nvSpPr>
        <p:spPr>
          <a:xfrm rot="20377912">
            <a:off x="4811141" y="2966096"/>
            <a:ext cx="922598"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איסוף חום</a:t>
            </a:r>
            <a:endParaRPr lang="zh-CN" altLang="en-US" sz="1100" dirty="0"/>
          </a:p>
        </p:txBody>
      </p:sp>
      <p:sp>
        <p:nvSpPr>
          <p:cNvPr id="7" name="文本框 6">
            <a:extLst>
              <a:ext uri="{FF2B5EF4-FFF2-40B4-BE49-F238E27FC236}">
                <a16:creationId xmlns:a16="http://schemas.microsoft.com/office/drawing/2014/main" id="{32843831-7B68-70B4-9D31-B718FD1FB091}"/>
              </a:ext>
            </a:extLst>
          </p:cNvPr>
          <p:cNvSpPr txBox="1"/>
          <p:nvPr/>
        </p:nvSpPr>
        <p:spPr>
          <a:xfrm>
            <a:off x="3602404" y="3726415"/>
            <a:ext cx="922598"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קולטים סולאריים</a:t>
            </a:r>
            <a:endParaRPr lang="zh-CN" altLang="en-US" sz="1100" dirty="0"/>
          </a:p>
        </p:txBody>
      </p:sp>
      <p:sp>
        <p:nvSpPr>
          <p:cNvPr id="8" name="文本框 7">
            <a:extLst>
              <a:ext uri="{FF2B5EF4-FFF2-40B4-BE49-F238E27FC236}">
                <a16:creationId xmlns:a16="http://schemas.microsoft.com/office/drawing/2014/main" id="{87E6A21D-82D2-A88D-3156-7576B2CBF501}"/>
              </a:ext>
            </a:extLst>
          </p:cNvPr>
          <p:cNvSpPr txBox="1"/>
          <p:nvPr/>
        </p:nvSpPr>
        <p:spPr>
          <a:xfrm>
            <a:off x="6208487" y="3067674"/>
            <a:ext cx="678807"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מיכלי מים</a:t>
            </a:r>
            <a:endParaRPr lang="zh-CN" altLang="en-US" sz="1100" dirty="0"/>
          </a:p>
        </p:txBody>
      </p:sp>
      <p:sp>
        <p:nvSpPr>
          <p:cNvPr id="9" name="文本框 8">
            <a:extLst>
              <a:ext uri="{FF2B5EF4-FFF2-40B4-BE49-F238E27FC236}">
                <a16:creationId xmlns:a16="http://schemas.microsoft.com/office/drawing/2014/main" id="{EB60F7E7-7645-DB24-FCB5-E073C71E44C7}"/>
              </a:ext>
            </a:extLst>
          </p:cNvPr>
          <p:cNvSpPr txBox="1"/>
          <p:nvPr/>
        </p:nvSpPr>
        <p:spPr>
          <a:xfrm>
            <a:off x="8831510" y="2899827"/>
            <a:ext cx="678807"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בניין</a:t>
            </a:r>
            <a:endParaRPr lang="zh-CN" altLang="en-US" sz="1100" dirty="0"/>
          </a:p>
        </p:txBody>
      </p:sp>
      <p:sp>
        <p:nvSpPr>
          <p:cNvPr id="10" name="文本框 9">
            <a:extLst>
              <a:ext uri="{FF2B5EF4-FFF2-40B4-BE49-F238E27FC236}">
                <a16:creationId xmlns:a16="http://schemas.microsoft.com/office/drawing/2014/main" id="{7E6A9AB7-ED03-435E-D845-B1AE1B00EAF8}"/>
              </a:ext>
            </a:extLst>
          </p:cNvPr>
          <p:cNvSpPr txBox="1"/>
          <p:nvPr/>
        </p:nvSpPr>
        <p:spPr>
          <a:xfrm rot="21031986">
            <a:off x="7253612" y="2363173"/>
            <a:ext cx="678807"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חימום סולארי</a:t>
            </a:r>
            <a:endParaRPr lang="zh-CN" altLang="en-US" sz="1100" dirty="0"/>
          </a:p>
        </p:txBody>
      </p:sp>
      <p:sp>
        <p:nvSpPr>
          <p:cNvPr id="11" name="文本框 10">
            <a:extLst>
              <a:ext uri="{FF2B5EF4-FFF2-40B4-BE49-F238E27FC236}">
                <a16:creationId xmlns:a16="http://schemas.microsoft.com/office/drawing/2014/main" id="{D10ECB99-FE0B-1179-BD2A-2A88CA8DD9C8}"/>
              </a:ext>
            </a:extLst>
          </p:cNvPr>
          <p:cNvSpPr txBox="1"/>
          <p:nvPr/>
        </p:nvSpPr>
        <p:spPr>
          <a:xfrm rot="18492991">
            <a:off x="7886380" y="3496435"/>
            <a:ext cx="678807" cy="132537"/>
          </a:xfrm>
          <a:prstGeom prst="rect">
            <a:avLst/>
          </a:prstGeom>
          <a:solidFill>
            <a:srgbClr val="F2F2F2"/>
          </a:solidFill>
        </p:spPr>
        <p:txBody>
          <a:bodyPr wrap="square" lIns="0" tIns="0" rIns="0" bIns="0">
            <a:spAutoFit/>
          </a:bodyPr>
          <a:lstStyle/>
          <a:p>
            <a:pPr algn="ctr">
              <a:lnSpc>
                <a:spcPts val="1000"/>
              </a:lnSpc>
            </a:pPr>
            <a:r>
              <a:rPr lang="en-US"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 </a:t>
            </a:r>
            <a:endParaRPr lang="zh-CN" altLang="en-US" sz="1100" dirty="0"/>
          </a:p>
        </p:txBody>
      </p:sp>
      <p:sp>
        <p:nvSpPr>
          <p:cNvPr id="12" name="文本框 11">
            <a:extLst>
              <a:ext uri="{FF2B5EF4-FFF2-40B4-BE49-F238E27FC236}">
                <a16:creationId xmlns:a16="http://schemas.microsoft.com/office/drawing/2014/main" id="{4E18CB9D-395C-6CB0-2556-902BA9E1CF7D}"/>
              </a:ext>
            </a:extLst>
          </p:cNvPr>
          <p:cNvSpPr txBox="1"/>
          <p:nvPr/>
        </p:nvSpPr>
        <p:spPr>
          <a:xfrm>
            <a:off x="2919897" y="4581128"/>
            <a:ext cx="678807" cy="26077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אנרגיה גיאותרמית</a:t>
            </a:r>
            <a:endParaRPr lang="zh-CN" altLang="en-US" sz="1100" dirty="0"/>
          </a:p>
        </p:txBody>
      </p:sp>
      <p:sp>
        <p:nvSpPr>
          <p:cNvPr id="13" name="文本框 12">
            <a:extLst>
              <a:ext uri="{FF2B5EF4-FFF2-40B4-BE49-F238E27FC236}">
                <a16:creationId xmlns:a16="http://schemas.microsoft.com/office/drawing/2014/main" id="{5DAE49A2-532B-BAA3-6A1E-3DE3E7059DAA}"/>
              </a:ext>
            </a:extLst>
          </p:cNvPr>
          <p:cNvSpPr txBox="1"/>
          <p:nvPr/>
        </p:nvSpPr>
        <p:spPr>
          <a:xfrm>
            <a:off x="5134531" y="4581127"/>
            <a:ext cx="678807" cy="26077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מיצוי חום הקרקע</a:t>
            </a:r>
            <a:endParaRPr lang="zh-CN" altLang="en-US" sz="1100" dirty="0"/>
          </a:p>
        </p:txBody>
      </p:sp>
      <p:sp>
        <p:nvSpPr>
          <p:cNvPr id="14" name="文本框 13">
            <a:extLst>
              <a:ext uri="{FF2B5EF4-FFF2-40B4-BE49-F238E27FC236}">
                <a16:creationId xmlns:a16="http://schemas.microsoft.com/office/drawing/2014/main" id="{3961CD0D-1F93-0692-B902-4BBA57E434B0}"/>
              </a:ext>
            </a:extLst>
          </p:cNvPr>
          <p:cNvSpPr txBox="1"/>
          <p:nvPr/>
        </p:nvSpPr>
        <p:spPr>
          <a:xfrm>
            <a:off x="7809010" y="4545316"/>
            <a:ext cx="678807" cy="13253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חשמל</a:t>
            </a:r>
            <a:endParaRPr lang="zh-CN" altLang="en-US" sz="1100" dirty="0"/>
          </a:p>
        </p:txBody>
      </p:sp>
      <p:sp>
        <p:nvSpPr>
          <p:cNvPr id="15" name="文本框 14">
            <a:extLst>
              <a:ext uri="{FF2B5EF4-FFF2-40B4-BE49-F238E27FC236}">
                <a16:creationId xmlns:a16="http://schemas.microsoft.com/office/drawing/2014/main" id="{F52A3B48-98D7-4D10-E967-D358806BF832}"/>
              </a:ext>
            </a:extLst>
          </p:cNvPr>
          <p:cNvSpPr txBox="1"/>
          <p:nvPr/>
        </p:nvSpPr>
        <p:spPr>
          <a:xfrm>
            <a:off x="3916862" y="5196454"/>
            <a:ext cx="1026216" cy="26077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מחליפי חום תת קרקעיים</a:t>
            </a:r>
            <a:endParaRPr lang="zh-CN" altLang="en-US" sz="1100" dirty="0"/>
          </a:p>
        </p:txBody>
      </p:sp>
      <p:sp>
        <p:nvSpPr>
          <p:cNvPr id="16" name="文本框 15">
            <a:extLst>
              <a:ext uri="{FF2B5EF4-FFF2-40B4-BE49-F238E27FC236}">
                <a16:creationId xmlns:a16="http://schemas.microsoft.com/office/drawing/2014/main" id="{305B71AB-CF76-B6CF-12FF-AD0B6DFBB301}"/>
              </a:ext>
            </a:extLst>
          </p:cNvPr>
          <p:cNvSpPr txBox="1"/>
          <p:nvPr/>
        </p:nvSpPr>
        <p:spPr>
          <a:xfrm>
            <a:off x="6478906" y="4941168"/>
            <a:ext cx="750938" cy="260777"/>
          </a:xfrm>
          <a:prstGeom prst="rect">
            <a:avLst/>
          </a:prstGeom>
          <a:solidFill>
            <a:srgbClr val="F2F2F2"/>
          </a:solidFill>
        </p:spPr>
        <p:txBody>
          <a:bodyPr wrap="square" lIns="0" tIns="0" rIns="0" bIns="0">
            <a:spAutoFit/>
          </a:bodyPr>
          <a:lstStyle/>
          <a:p>
            <a:pPr algn="ctr">
              <a:lnSpc>
                <a:spcPts val="1000"/>
              </a:lnSpc>
            </a:pP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יחידות משאבת חום</a:t>
            </a:r>
            <a:endParaRPr lang="zh-CN" altLang="en-US"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he-IL" sz="4400" b="1">
                  <a:solidFill>
                    <a:schemeClr val="bg1"/>
                  </a:solidFill>
                  <a:latin typeface="锐字荣光黑简1.0" pitchFamily="2" charset="-122"/>
                  <a:ea typeface="锐字荣光黑简1.0" pitchFamily="2" charset="-122"/>
                  <a:cs typeface="Arial" panose="020B0604020202020204"/>
                </a:rPr>
                <a:t>05</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he-IL" sz="14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14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1400" b="1">
                  <a:solidFill>
                    <a:schemeClr val="bg1"/>
                  </a:solidFill>
                  <a:latin typeface="微软雅黑" panose="020B0503020204020204" pitchFamily="34" charset="-122"/>
                  <a:ea typeface="微软雅黑" panose="020B0503020204020204" pitchFamily="34" charset="-122"/>
                  <a:cs typeface="Arial" panose="020B0604020202020204"/>
                </a:rPr>
                <a:t>——</a:t>
              </a:r>
            </a:p>
          </p:txBody>
        </p:sp>
      </p:grpSp>
      <p:sp>
        <p:nvSpPr>
          <p:cNvPr id="35" name="文本框 3"/>
          <p:cNvSpPr txBox="1"/>
          <p:nvPr/>
        </p:nvSpPr>
        <p:spPr>
          <a:xfrm>
            <a:off x="5807174" y="2213042"/>
            <a:ext cx="6623564" cy="1200329"/>
          </a:xfrm>
          <a:prstGeom prst="rect">
            <a:avLst/>
          </a:prstGeom>
          <a:noFill/>
          <a:effectLst/>
        </p:spPr>
        <p:txBody>
          <a:bodyPr wrap="square" rtlCol="0">
            <a:spAutoFit/>
          </a:bodyPr>
          <a:lstStyle/>
          <a:p>
            <a:pPr algn="ctr"/>
            <a:r>
              <a:rPr lang="he-IL" sz="7200" b="1">
                <a:solidFill>
                  <a:srgbClr val="0070C0"/>
                </a:solidFill>
                <a:latin typeface="微软雅黑" panose="020B0503020204020204" pitchFamily="34" charset="-122"/>
                <a:ea typeface="微软雅黑" panose="020B0503020204020204" pitchFamily="34" charset="-122"/>
                <a:cs typeface="Arial" panose="020B0604020202020204"/>
              </a:rPr>
              <a:t>שימור אנרגיה</a:t>
            </a:r>
          </a:p>
        </p:txBody>
      </p:sp>
      <p:sp>
        <p:nvSpPr>
          <p:cNvPr id="15" name="矩形 14"/>
          <p:cNvSpPr/>
          <p:nvPr/>
        </p:nvSpPr>
        <p:spPr>
          <a:xfrm>
            <a:off x="8400712" y="3532366"/>
            <a:ext cx="2086982" cy="369332"/>
          </a:xfrm>
          <a:prstGeom prst="rect">
            <a:avLst/>
          </a:prstGeom>
        </p:spPr>
        <p:txBody>
          <a:bodyPr wrap="none">
            <a:spAutoFit/>
          </a:bodyPr>
          <a:lstStyle/>
          <a:p>
            <a:r>
              <a:rPr lang="zh-CN">
                <a:solidFill>
                  <a:schemeClr val="accent5">
                    <a:lumMod val="50000"/>
                  </a:schemeClr>
                </a:solidFill>
              </a:rPr>
              <a:t>Energy conservation</a:t>
            </a:r>
          </a:p>
        </p:txBody>
      </p:sp>
      <p:grpSp>
        <p:nvGrpSpPr>
          <p:cNvPr id="16" name="组合 15"/>
          <p:cNvGrpSpPr/>
          <p:nvPr/>
        </p:nvGrpSpPr>
        <p:grpSpPr>
          <a:xfrm>
            <a:off x="10559702" y="3683144"/>
            <a:ext cx="1252780" cy="113577"/>
            <a:chOff x="9306922" y="3016002"/>
            <a:chExt cx="1252780" cy="113577"/>
          </a:xfrm>
        </p:grpSpPr>
        <p:sp>
          <p:nvSpPr>
            <p:cNvPr id="18" name="矩形 17"/>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449"/>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3849"/>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fltVal val="0"/>
                                          </p:val>
                                        </p:tav>
                                        <p:tav tm="100000">
                                          <p:val>
                                            <p:strVal val="#ppt_w"/>
                                          </p:val>
                                        </p:tav>
                                      </p:tavLst>
                                    </p:anim>
                                    <p:anim calcmode="lin" valueType="num">
                                      <p:cBhvr>
                                        <p:cTn id="35" dur="250" fill="hold"/>
                                        <p:tgtEl>
                                          <p:spTgt spid="16"/>
                                        </p:tgtEl>
                                        <p:attrNameLst>
                                          <p:attrName>ppt_h</p:attrName>
                                        </p:attrNameLst>
                                      </p:cBhvr>
                                      <p:tavLst>
                                        <p:tav tm="0">
                                          <p:val>
                                            <p:fltVal val="0"/>
                                          </p:val>
                                        </p:tav>
                                        <p:tav tm="100000">
                                          <p:val>
                                            <p:strVal val="#ppt_h"/>
                                          </p:val>
                                        </p:tav>
                                      </p:tavLst>
                                    </p:anim>
                                    <p:anim calcmode="lin" valueType="num">
                                      <p:cBhvr>
                                        <p:cTn id="36" dur="250" fill="hold"/>
                                        <p:tgtEl>
                                          <p:spTgt spid="16"/>
                                        </p:tgtEl>
                                        <p:attrNameLst>
                                          <p:attrName>style.rotation</p:attrName>
                                        </p:attrNameLst>
                                      </p:cBhvr>
                                      <p:tavLst>
                                        <p:tav tm="0">
                                          <p:val>
                                            <p:fltVal val="360"/>
                                          </p:val>
                                        </p:tav>
                                        <p:tav tm="100000">
                                          <p:val>
                                            <p:fltVal val="0"/>
                                          </p:val>
                                        </p:tav>
                                      </p:tavLst>
                                    </p:anim>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188640"/>
            <a:ext cx="2664296"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שימור אנרגיה</a:t>
            </a:r>
          </a:p>
        </p:txBody>
      </p:sp>
      <p:sp>
        <p:nvSpPr>
          <p:cNvPr id="297" name="文本框 51"/>
          <p:cNvSpPr txBox="1"/>
          <p:nvPr/>
        </p:nvSpPr>
        <p:spPr>
          <a:xfrm>
            <a:off x="9094513" y="3730405"/>
            <a:ext cx="2435769" cy="1585595"/>
          </a:xfrm>
          <a:prstGeom prst="rect">
            <a:avLst/>
          </a:prstGeom>
          <a:noFill/>
        </p:spPr>
        <p:txBody>
          <a:bodyPr wrap="square" rtlCol="0">
            <a:spAutoFit/>
          </a:bodyPr>
          <a:lstStyle/>
          <a:p>
            <a:pPr>
              <a:lnSpc>
                <a:spcPct val="120000"/>
              </a:lnSpc>
            </a:pPr>
            <a:r>
              <a:rPr lang="he-IL" sz="90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a:rPr>
              <a:t>באזורים הדורשים חימום, כגון בתי משפחה בצפון סין, 80 אחוז מהאנרגיה מנוצלת לחימום בטמפרטורה נמוכה, 17% למים חמים, 14% למכשירי חשמל, 4% לתאורה ורק 1% לקירור,</a:t>
            </a:r>
          </a:p>
          <a:p>
            <a:pPr>
              <a:lnSpc>
                <a:spcPct val="120000"/>
              </a:lnSpc>
            </a:pPr>
            <a:r>
              <a:rPr lang="he-IL" sz="90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a:rPr>
              <a:t>מהווים 14% מהאנרגיה הנצרכת עבור מכשירי חשמל, 4% עבור אורות ורק 1% עבור קירור. חימום מהווה את רוב צריכת האנרגיה למגורים.</a:t>
            </a:r>
          </a:p>
          <a:p>
            <a:pPr>
              <a:lnSpc>
                <a:spcPct val="120000"/>
              </a:lnSpc>
            </a:pPr>
            <a:r>
              <a:rPr lang="zh-CN" sz="90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a:rPr>
              <a:t> PVT</a:t>
            </a:r>
            <a:r>
              <a:rPr lang="he-IL" sz="90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a:rPr>
              <a:t> עונה רק על רוב הצרכים של חימום ואספקת חשמל, וכתוצאה מכך בניין אפס פחמן אמיתי.</a:t>
            </a: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308" name="Freeform 162"/>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09" name="Freeform 163"/>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2" name="Freeform 166"/>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3" name="Freeform 167"/>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4" name="Freeform 168"/>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5" name="Freeform 169"/>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7" name="Freeform 171"/>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9" name="Freeform 173"/>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1" name="Freeform 175"/>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324" name="组合 323"/>
          <p:cNvGrpSpPr/>
          <p:nvPr/>
        </p:nvGrpSpPr>
        <p:grpSpPr>
          <a:xfrm>
            <a:off x="9106600" y="3217181"/>
            <a:ext cx="2290515" cy="389320"/>
            <a:chOff x="8873322" y="1821077"/>
            <a:chExt cx="2290515" cy="389320"/>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5">
                    <a:lumMod val="50000"/>
                  </a:schemeClr>
                </a:solidFill>
              </a:endParaRPr>
            </a:p>
          </p:txBody>
        </p:sp>
        <p:sp>
          <p:nvSpPr>
            <p:cNvPr id="298" name="文本框 53"/>
            <p:cNvSpPr txBox="1"/>
            <p:nvPr/>
          </p:nvSpPr>
          <p:spPr>
            <a:xfrm>
              <a:off x="8975526" y="1824220"/>
              <a:ext cx="2022040" cy="306705"/>
            </a:xfrm>
            <a:prstGeom prst="rect">
              <a:avLst/>
            </a:prstGeom>
            <a:noFill/>
          </p:spPr>
          <p:txBody>
            <a:bodyPr wrap="square" rtlCol="0">
              <a:spAutoFit/>
            </a:bodyPr>
            <a:lstStyle/>
            <a:p>
              <a:pPr algn="ctr"/>
              <a:r>
                <a:rPr lang="he-IL" sz="1400" b="1">
                  <a:solidFill>
                    <a:schemeClr val="bg1"/>
                  </a:solidFill>
                  <a:latin typeface="微软雅黑" panose="020B0503020204020204" pitchFamily="34" charset="-122"/>
                  <a:ea typeface="微软雅黑" panose="020B0503020204020204" pitchFamily="34" charset="-122"/>
                  <a:cs typeface="Arial" panose="020B0604020202020204"/>
                </a:rPr>
                <a:t>למה להתרכז בחימום?</a:t>
              </a:r>
            </a:p>
          </p:txBody>
        </p:sp>
      </p:grpSp>
      <p:pic>
        <p:nvPicPr>
          <p:cNvPr id="301" name="图片 300"/>
          <p:cNvPicPr>
            <a:picLocks noChangeAspect="1"/>
          </p:cNvPicPr>
          <p:nvPr/>
        </p:nvPicPr>
        <p:blipFill>
          <a:blip r:embed="rId3">
            <a:clrChange>
              <a:clrFrom>
                <a:srgbClr val="FFFFFF"/>
              </a:clrFrom>
              <a:clrTo>
                <a:srgbClr val="FFFFFF">
                  <a:alpha val="0"/>
                </a:srgbClr>
              </a:clrTo>
            </a:clrChange>
          </a:blip>
          <a:stretch>
            <a:fillRect/>
          </a:stretch>
        </p:blipFill>
        <p:spPr>
          <a:xfrm>
            <a:off x="1352212" y="1247047"/>
            <a:ext cx="7047250" cy="4685217"/>
          </a:xfrm>
          <a:prstGeom prst="rect">
            <a:avLst/>
          </a:prstGeom>
        </p:spPr>
      </p:pic>
      <p:graphicFrame>
        <p:nvGraphicFramePr>
          <p:cNvPr id="2" name="表格 1">
            <a:extLst>
              <a:ext uri="{FF2B5EF4-FFF2-40B4-BE49-F238E27FC236}">
                <a16:creationId xmlns:a16="http://schemas.microsoft.com/office/drawing/2014/main" id="{0E8AF116-7DA7-3BAA-89E3-0968B36E2C9A}"/>
              </a:ext>
            </a:extLst>
          </p:cNvPr>
          <p:cNvGraphicFramePr>
            <a:graphicFrameLocks noGrp="1"/>
          </p:cNvGraphicFramePr>
          <p:nvPr>
            <p:extLst>
              <p:ext uri="{D42A27DB-BD31-4B8C-83A1-F6EECF244321}">
                <p14:modId xmlns:p14="http://schemas.microsoft.com/office/powerpoint/2010/main" val="3506574293"/>
              </p:ext>
            </p:extLst>
          </p:nvPr>
        </p:nvGraphicFramePr>
        <p:xfrm>
          <a:off x="1572227" y="1484784"/>
          <a:ext cx="3749532" cy="1946574"/>
        </p:xfrm>
        <a:graphic>
          <a:graphicData uri="http://schemas.openxmlformats.org/drawingml/2006/table">
            <a:tbl>
              <a:tblPr rtl="1" firstRow="1" firstCol="1" bandRow="1">
                <a:tableStyleId>{5C22544A-7EE6-4342-B048-85BDC9FD1C3A}</a:tableStyleId>
              </a:tblPr>
              <a:tblGrid>
                <a:gridCol w="3749532">
                  <a:extLst>
                    <a:ext uri="{9D8B030D-6E8A-4147-A177-3AD203B41FA5}">
                      <a16:colId xmlns:a16="http://schemas.microsoft.com/office/drawing/2014/main" val="822851945"/>
                    </a:ext>
                  </a:extLst>
                </a:gridCol>
              </a:tblGrid>
              <a:tr h="389314">
                <a:tc>
                  <a:txBody>
                    <a:bodyPr/>
                    <a:lstStyle/>
                    <a:p>
                      <a:pPr algn="r" rtl="1"/>
                      <a:r>
                        <a:rPr lang="he-IL" sz="1100" kern="100">
                          <a:solidFill>
                            <a:schemeClr val="tx1"/>
                          </a:solidFill>
                          <a:effectLst/>
                        </a:rPr>
                        <a:t>למה להתרכז בחימום?</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CFCFC"/>
                    </a:solidFill>
                  </a:tcPr>
                </a:tc>
                <a:extLst>
                  <a:ext uri="{0D108BD9-81ED-4DB2-BD59-A6C34878D82A}">
                    <a16:rowId xmlns:a16="http://schemas.microsoft.com/office/drawing/2014/main" val="2481583296"/>
                  </a:ext>
                </a:extLst>
              </a:tr>
              <a:tr h="778630">
                <a:tc>
                  <a:txBody>
                    <a:bodyPr/>
                    <a:lstStyle/>
                    <a:p>
                      <a:pPr algn="r" rtl="1"/>
                      <a:r>
                        <a:rPr lang="he-IL" sz="1100" kern="100">
                          <a:solidFill>
                            <a:schemeClr val="tx1"/>
                          </a:solidFill>
                          <a:effectLst/>
                        </a:rPr>
                        <a:t>●בקנדה, חימום בטמפרטורה נמוכה מהווה 80% מצריכת האנרגיה הביתית.</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CFCFC"/>
                    </a:solidFill>
                  </a:tcPr>
                </a:tc>
                <a:extLst>
                  <a:ext uri="{0D108BD9-81ED-4DB2-BD59-A6C34878D82A}">
                    <a16:rowId xmlns:a16="http://schemas.microsoft.com/office/drawing/2014/main" val="3233995017"/>
                  </a:ext>
                </a:extLst>
              </a:tr>
              <a:tr h="778630">
                <a:tc>
                  <a:txBody>
                    <a:bodyPr/>
                    <a:lstStyle/>
                    <a:p>
                      <a:pPr algn="r" rtl="1"/>
                      <a:r>
                        <a:rPr lang="he-IL" sz="1100" kern="100" dirty="0">
                          <a:solidFill>
                            <a:schemeClr val="tx1"/>
                          </a:solidFill>
                          <a:effectLst/>
                        </a:rPr>
                        <a:t>●הוא בעיקר לא מתחדש ומוביל באופן משמעותי לפליטת גזי חממה.</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CFCFC"/>
                    </a:solidFill>
                  </a:tcPr>
                </a:tc>
                <a:extLst>
                  <a:ext uri="{0D108BD9-81ED-4DB2-BD59-A6C34878D82A}">
                    <a16:rowId xmlns:a16="http://schemas.microsoft.com/office/drawing/2014/main" val="4204975338"/>
                  </a:ext>
                </a:extLst>
              </a:tr>
            </a:tbl>
          </a:graphicData>
        </a:graphic>
      </p:graphicFrame>
      <p:graphicFrame>
        <p:nvGraphicFramePr>
          <p:cNvPr id="3" name="表格 2">
            <a:extLst>
              <a:ext uri="{FF2B5EF4-FFF2-40B4-BE49-F238E27FC236}">
                <a16:creationId xmlns:a16="http://schemas.microsoft.com/office/drawing/2014/main" id="{78985AEF-DBCC-3750-6CD7-2FFAF226CA40}"/>
              </a:ext>
            </a:extLst>
          </p:cNvPr>
          <p:cNvGraphicFramePr>
            <a:graphicFrameLocks noGrp="1"/>
          </p:cNvGraphicFramePr>
          <p:nvPr>
            <p:extLst>
              <p:ext uri="{D42A27DB-BD31-4B8C-83A1-F6EECF244321}">
                <p14:modId xmlns:p14="http://schemas.microsoft.com/office/powerpoint/2010/main" val="3570975243"/>
              </p:ext>
            </p:extLst>
          </p:nvPr>
        </p:nvGraphicFramePr>
        <p:xfrm>
          <a:off x="1563383" y="3580228"/>
          <a:ext cx="3749532" cy="2039658"/>
        </p:xfrm>
        <a:graphic>
          <a:graphicData uri="http://schemas.openxmlformats.org/drawingml/2006/table">
            <a:tbl>
              <a:tblPr rtl="1" firstRow="1" firstCol="1" bandRow="1">
                <a:tableStyleId>{5C22544A-7EE6-4342-B048-85BDC9FD1C3A}</a:tableStyleId>
              </a:tblPr>
              <a:tblGrid>
                <a:gridCol w="3749532">
                  <a:extLst>
                    <a:ext uri="{9D8B030D-6E8A-4147-A177-3AD203B41FA5}">
                      <a16:colId xmlns:a16="http://schemas.microsoft.com/office/drawing/2014/main" val="2240491487"/>
                    </a:ext>
                  </a:extLst>
                </a:gridCol>
              </a:tblGrid>
              <a:tr h="407932">
                <a:tc>
                  <a:txBody>
                    <a:bodyPr/>
                    <a:lstStyle/>
                    <a:p>
                      <a:pPr algn="just" rtl="1"/>
                      <a:r>
                        <a:rPr lang="he-IL" sz="1100" kern="100">
                          <a:solidFill>
                            <a:schemeClr val="tx1"/>
                          </a:solidFill>
                          <a:effectLst/>
                        </a:rPr>
                        <a:t>מדוע משתמשים בחימום שמש?</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8F8F8"/>
                    </a:solidFill>
                  </a:tcPr>
                </a:tc>
                <a:extLst>
                  <a:ext uri="{0D108BD9-81ED-4DB2-BD59-A6C34878D82A}">
                    <a16:rowId xmlns:a16="http://schemas.microsoft.com/office/drawing/2014/main" val="363539589"/>
                  </a:ext>
                </a:extLst>
              </a:tr>
              <a:tr h="815863">
                <a:tc>
                  <a:txBody>
                    <a:bodyPr/>
                    <a:lstStyle/>
                    <a:p>
                      <a:pPr algn="r" rtl="1"/>
                      <a:r>
                        <a:rPr lang="he-IL" sz="1100" kern="100" dirty="0">
                          <a:solidFill>
                            <a:schemeClr val="tx1"/>
                          </a:solidFill>
                          <a:effectLst/>
                        </a:rPr>
                        <a:t>●ככל שה-</a:t>
                      </a:r>
                      <a:r>
                        <a:rPr lang="en-US" sz="1050" kern="100" dirty="0">
                          <a:solidFill>
                            <a:schemeClr val="tx1"/>
                          </a:solidFill>
                          <a:effectLst/>
                        </a:rPr>
                        <a:t>EE</a:t>
                      </a:r>
                      <a:r>
                        <a:rPr lang="he-IL" sz="1100" kern="100" dirty="0">
                          <a:solidFill>
                            <a:schemeClr val="tx1"/>
                          </a:solidFill>
                          <a:effectLst/>
                        </a:rPr>
                        <a:t> הביתי עולה, שדרוגי ה-</a:t>
                      </a:r>
                      <a:r>
                        <a:rPr lang="en-US" sz="1050" kern="100" dirty="0">
                          <a:solidFill>
                            <a:schemeClr val="tx1"/>
                          </a:solidFill>
                          <a:effectLst/>
                        </a:rPr>
                        <a:t>EE</a:t>
                      </a:r>
                      <a:r>
                        <a:rPr lang="he-IL" sz="1100" kern="100" dirty="0">
                          <a:solidFill>
                            <a:schemeClr val="tx1"/>
                          </a:solidFill>
                          <a:effectLst/>
                        </a:rPr>
                        <a:t> הופכים יקרים יותר ומביאים לחיסכון קטן יותר באנרגיה.</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8F8F8"/>
                    </a:solidFill>
                  </a:tcPr>
                </a:tc>
                <a:extLst>
                  <a:ext uri="{0D108BD9-81ED-4DB2-BD59-A6C34878D82A}">
                    <a16:rowId xmlns:a16="http://schemas.microsoft.com/office/drawing/2014/main" val="2663915340"/>
                  </a:ext>
                </a:extLst>
              </a:tr>
              <a:tr h="815863">
                <a:tc>
                  <a:txBody>
                    <a:bodyPr/>
                    <a:lstStyle/>
                    <a:p>
                      <a:pPr algn="r" rtl="1"/>
                      <a:r>
                        <a:rPr lang="he-IL" sz="1100" kern="100" dirty="0">
                          <a:solidFill>
                            <a:schemeClr val="tx1"/>
                          </a:solidFill>
                          <a:effectLst/>
                        </a:rPr>
                        <a:t>●קולטים תרמיים סולאריים יעילים ביותר בהפקת חום בטמפרטורה נמוכה.</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8F8F8"/>
                    </a:solidFill>
                  </a:tcPr>
                </a:tc>
                <a:extLst>
                  <a:ext uri="{0D108BD9-81ED-4DB2-BD59-A6C34878D82A}">
                    <a16:rowId xmlns:a16="http://schemas.microsoft.com/office/drawing/2014/main" val="1659762689"/>
                  </a:ext>
                </a:extLst>
              </a:tr>
            </a:tbl>
          </a:graphicData>
        </a:graphic>
      </p:graphicFrame>
      <p:sp>
        <p:nvSpPr>
          <p:cNvPr id="27" name="文本框 26">
            <a:extLst>
              <a:ext uri="{FF2B5EF4-FFF2-40B4-BE49-F238E27FC236}">
                <a16:creationId xmlns:a16="http://schemas.microsoft.com/office/drawing/2014/main" id="{5FB83868-42AA-F175-3694-F7121AB443D7}"/>
              </a:ext>
            </a:extLst>
          </p:cNvPr>
          <p:cNvSpPr txBox="1"/>
          <p:nvPr/>
        </p:nvSpPr>
        <p:spPr>
          <a:xfrm>
            <a:off x="5663158" y="1593944"/>
            <a:ext cx="2266963" cy="369332"/>
          </a:xfrm>
          <a:prstGeom prst="rect">
            <a:avLst/>
          </a:prstGeom>
          <a:solidFill>
            <a:schemeClr val="bg1"/>
          </a:solidFill>
        </p:spPr>
        <p:txBody>
          <a:bodyPr wrap="square">
            <a:spAutoFit/>
          </a:bodyPr>
          <a:lstStyle/>
          <a:p>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מגזר מגורים</a:t>
            </a:r>
            <a:endParaRPr lang="zh-CN" altLang="en-US" dirty="0"/>
          </a:p>
        </p:txBody>
      </p:sp>
      <p:graphicFrame>
        <p:nvGraphicFramePr>
          <p:cNvPr id="5" name="表格 4">
            <a:extLst>
              <a:ext uri="{FF2B5EF4-FFF2-40B4-BE49-F238E27FC236}">
                <a16:creationId xmlns:a16="http://schemas.microsoft.com/office/drawing/2014/main" id="{F96B5E67-29A7-FC64-0D29-6DF8431425A6}"/>
              </a:ext>
            </a:extLst>
          </p:cNvPr>
          <p:cNvGraphicFramePr>
            <a:graphicFrameLocks noGrp="1"/>
          </p:cNvGraphicFramePr>
          <p:nvPr>
            <p:extLst>
              <p:ext uri="{D42A27DB-BD31-4B8C-83A1-F6EECF244321}">
                <p14:modId xmlns:p14="http://schemas.microsoft.com/office/powerpoint/2010/main" val="1593213794"/>
              </p:ext>
            </p:extLst>
          </p:nvPr>
        </p:nvGraphicFramePr>
        <p:xfrm>
          <a:off x="5803106" y="2212972"/>
          <a:ext cx="792088" cy="711970"/>
        </p:xfrm>
        <a:graphic>
          <a:graphicData uri="http://schemas.openxmlformats.org/drawingml/2006/table">
            <a:tbl>
              <a:tblPr rtl="1" firstRow="1" firstCol="1" bandRow="1">
                <a:tableStyleId>{5C22544A-7EE6-4342-B048-85BDC9FD1C3A}</a:tableStyleId>
              </a:tblPr>
              <a:tblGrid>
                <a:gridCol w="792088">
                  <a:extLst>
                    <a:ext uri="{9D8B030D-6E8A-4147-A177-3AD203B41FA5}">
                      <a16:colId xmlns:a16="http://schemas.microsoft.com/office/drawing/2014/main" val="3872196585"/>
                    </a:ext>
                  </a:extLst>
                </a:gridCol>
              </a:tblGrid>
              <a:tr h="142394">
                <a:tc>
                  <a:txBody>
                    <a:bodyPr/>
                    <a:lstStyle/>
                    <a:p>
                      <a:pPr algn="just" rtl="1"/>
                      <a:r>
                        <a:rPr lang="he-IL" sz="800" b="0" kern="100">
                          <a:solidFill>
                            <a:schemeClr val="tx1"/>
                          </a:solidFill>
                          <a:effectLst/>
                        </a:rPr>
                        <a:t>חימום חלל 63%</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CFCFC"/>
                    </a:solidFill>
                  </a:tcPr>
                </a:tc>
                <a:extLst>
                  <a:ext uri="{0D108BD9-81ED-4DB2-BD59-A6C34878D82A}">
                    <a16:rowId xmlns:a16="http://schemas.microsoft.com/office/drawing/2014/main" val="4176942160"/>
                  </a:ext>
                </a:extLst>
              </a:tr>
              <a:tr h="142394">
                <a:tc>
                  <a:txBody>
                    <a:bodyPr/>
                    <a:lstStyle/>
                    <a:p>
                      <a:pPr algn="just" rtl="1"/>
                      <a:r>
                        <a:rPr lang="he-IL" sz="800" b="0" kern="100">
                          <a:solidFill>
                            <a:schemeClr val="tx1"/>
                          </a:solidFill>
                          <a:effectLst/>
                        </a:rPr>
                        <a:t>חימום מים 17%</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CFCFC"/>
                    </a:solidFill>
                  </a:tcPr>
                </a:tc>
                <a:extLst>
                  <a:ext uri="{0D108BD9-81ED-4DB2-BD59-A6C34878D82A}">
                    <a16:rowId xmlns:a16="http://schemas.microsoft.com/office/drawing/2014/main" val="1703424381"/>
                  </a:ext>
                </a:extLst>
              </a:tr>
              <a:tr h="142394">
                <a:tc>
                  <a:txBody>
                    <a:bodyPr/>
                    <a:lstStyle/>
                    <a:p>
                      <a:pPr algn="just" rtl="1"/>
                      <a:r>
                        <a:rPr lang="he-IL" sz="800" b="0" kern="100">
                          <a:solidFill>
                            <a:schemeClr val="tx1"/>
                          </a:solidFill>
                          <a:effectLst/>
                        </a:rPr>
                        <a:t>מכשירי חשמל 14%</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CFCFC"/>
                    </a:solidFill>
                  </a:tcPr>
                </a:tc>
                <a:extLst>
                  <a:ext uri="{0D108BD9-81ED-4DB2-BD59-A6C34878D82A}">
                    <a16:rowId xmlns:a16="http://schemas.microsoft.com/office/drawing/2014/main" val="1137785439"/>
                  </a:ext>
                </a:extLst>
              </a:tr>
              <a:tr h="142394">
                <a:tc>
                  <a:txBody>
                    <a:bodyPr/>
                    <a:lstStyle/>
                    <a:p>
                      <a:pPr algn="just" rtl="1"/>
                      <a:r>
                        <a:rPr lang="he-IL" sz="800" b="0" kern="100">
                          <a:solidFill>
                            <a:schemeClr val="tx1"/>
                          </a:solidFill>
                          <a:effectLst/>
                        </a:rPr>
                        <a:t>תאורה 4%</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CFCFC"/>
                    </a:solidFill>
                  </a:tcPr>
                </a:tc>
                <a:extLst>
                  <a:ext uri="{0D108BD9-81ED-4DB2-BD59-A6C34878D82A}">
                    <a16:rowId xmlns:a16="http://schemas.microsoft.com/office/drawing/2014/main" val="2734062412"/>
                  </a:ext>
                </a:extLst>
              </a:tr>
              <a:tr h="142394">
                <a:tc>
                  <a:txBody>
                    <a:bodyPr/>
                    <a:lstStyle/>
                    <a:p>
                      <a:pPr algn="just" rtl="1"/>
                      <a:r>
                        <a:rPr lang="he-IL" sz="800" b="0" kern="100" dirty="0">
                          <a:solidFill>
                            <a:schemeClr val="tx1"/>
                          </a:solidFill>
                          <a:effectLst/>
                        </a:rPr>
                        <a:t>קירור חלל 1%</a:t>
                      </a:r>
                      <a:endParaRPr lang="zh-CN" sz="7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CFCFC"/>
                    </a:solidFill>
                  </a:tcPr>
                </a:tc>
                <a:extLst>
                  <a:ext uri="{0D108BD9-81ED-4DB2-BD59-A6C34878D82A}">
                    <a16:rowId xmlns:a16="http://schemas.microsoft.com/office/drawing/2014/main" val="4240053969"/>
                  </a:ext>
                </a:extLst>
              </a:tr>
            </a:tbl>
          </a:graphicData>
        </a:graphic>
      </p:graphicFrame>
      <p:sp>
        <p:nvSpPr>
          <p:cNvPr id="30" name="文本框 29">
            <a:extLst>
              <a:ext uri="{FF2B5EF4-FFF2-40B4-BE49-F238E27FC236}">
                <a16:creationId xmlns:a16="http://schemas.microsoft.com/office/drawing/2014/main" id="{109E47FC-B03C-40CB-36EB-8545498D807C}"/>
              </a:ext>
            </a:extLst>
          </p:cNvPr>
          <p:cNvSpPr txBox="1"/>
          <p:nvPr/>
        </p:nvSpPr>
        <p:spPr>
          <a:xfrm>
            <a:off x="7076541" y="2784871"/>
            <a:ext cx="792088" cy="261610"/>
          </a:xfrm>
          <a:prstGeom prst="rect">
            <a:avLst/>
          </a:prstGeom>
          <a:solidFill>
            <a:schemeClr val="bg1"/>
          </a:solidFill>
        </p:spPr>
        <p:txBody>
          <a:bodyPr wrap="square">
            <a:spAutoFit/>
          </a:bodyPr>
          <a:lstStyle/>
          <a:p>
            <a:pPr algn="ct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חימום חלל</a:t>
            </a:r>
            <a:endParaRPr lang="zh-CN" altLang="en-US" sz="1100" dirty="0"/>
          </a:p>
        </p:txBody>
      </p:sp>
      <p:graphicFrame>
        <p:nvGraphicFramePr>
          <p:cNvPr id="7" name="表格 6">
            <a:extLst>
              <a:ext uri="{FF2B5EF4-FFF2-40B4-BE49-F238E27FC236}">
                <a16:creationId xmlns:a16="http://schemas.microsoft.com/office/drawing/2014/main" id="{C6CE5192-C0B5-8D31-841B-90CF9258B64E}"/>
              </a:ext>
            </a:extLst>
          </p:cNvPr>
          <p:cNvGraphicFramePr>
            <a:graphicFrameLocks noGrp="1"/>
          </p:cNvGraphicFramePr>
          <p:nvPr>
            <p:extLst>
              <p:ext uri="{D42A27DB-BD31-4B8C-83A1-F6EECF244321}">
                <p14:modId xmlns:p14="http://schemas.microsoft.com/office/powerpoint/2010/main" val="2694509811"/>
              </p:ext>
            </p:extLst>
          </p:nvPr>
        </p:nvGraphicFramePr>
        <p:xfrm>
          <a:off x="7733786" y="3515245"/>
          <a:ext cx="876848" cy="838200"/>
        </p:xfrm>
        <a:graphic>
          <a:graphicData uri="http://schemas.openxmlformats.org/drawingml/2006/table">
            <a:tbl>
              <a:tblPr rtl="1" firstRow="1" firstCol="1" bandRow="1">
                <a:tableStyleId>{5C22544A-7EE6-4342-B048-85BDC9FD1C3A}</a:tableStyleId>
              </a:tblPr>
              <a:tblGrid>
                <a:gridCol w="876848">
                  <a:extLst>
                    <a:ext uri="{9D8B030D-6E8A-4147-A177-3AD203B41FA5}">
                      <a16:colId xmlns:a16="http://schemas.microsoft.com/office/drawing/2014/main" val="1455957159"/>
                    </a:ext>
                  </a:extLst>
                </a:gridCol>
              </a:tblGrid>
              <a:tr h="0">
                <a:tc>
                  <a:txBody>
                    <a:bodyPr/>
                    <a:lstStyle/>
                    <a:p>
                      <a:pPr algn="just" rtl="1"/>
                      <a:r>
                        <a:rPr lang="he-IL" sz="800" b="0" kern="100">
                          <a:solidFill>
                            <a:schemeClr val="tx1"/>
                          </a:solidFill>
                          <a:effectLst/>
                        </a:rPr>
                        <a:t>ריאטה</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1191581711"/>
                  </a:ext>
                </a:extLst>
              </a:tr>
              <a:tr h="0">
                <a:tc>
                  <a:txBody>
                    <a:bodyPr/>
                    <a:lstStyle/>
                    <a:p>
                      <a:pPr algn="just" rtl="1"/>
                      <a:r>
                        <a:rPr lang="he-IL" sz="800" b="0" kern="100">
                          <a:solidFill>
                            <a:schemeClr val="tx1"/>
                          </a:solidFill>
                          <a:effectLst/>
                        </a:rPr>
                        <a:t>ערפילית</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331315384"/>
                  </a:ext>
                </a:extLst>
              </a:tr>
              <a:tr h="0">
                <a:tc>
                  <a:txBody>
                    <a:bodyPr/>
                    <a:lstStyle/>
                    <a:p>
                      <a:pPr algn="just" rtl="1"/>
                      <a:r>
                        <a:rPr lang="he-IL" sz="800" b="0" kern="100">
                          <a:solidFill>
                            <a:schemeClr val="tx1"/>
                          </a:solidFill>
                          <a:effectLst/>
                        </a:rPr>
                        <a:t>פסגת 4</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1250202875"/>
                  </a:ext>
                </a:extLst>
              </a:tr>
              <a:tr h="0">
                <a:tc>
                  <a:txBody>
                    <a:bodyPr/>
                    <a:lstStyle/>
                    <a:p>
                      <a:pPr algn="just" rtl="1"/>
                      <a:r>
                        <a:rPr lang="he-IL" sz="800" b="0" kern="100">
                          <a:solidFill>
                            <a:schemeClr val="tx1"/>
                          </a:solidFill>
                          <a:effectLst/>
                        </a:rPr>
                        <a:t>כוח (ריאטה)</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3970334189"/>
                  </a:ext>
                </a:extLst>
              </a:tr>
              <a:tr h="0">
                <a:tc>
                  <a:txBody>
                    <a:bodyPr/>
                    <a:lstStyle/>
                    <a:p>
                      <a:pPr algn="just" rtl="1"/>
                      <a:r>
                        <a:rPr lang="en-US" sz="700" b="0" kern="100">
                          <a:solidFill>
                            <a:schemeClr val="tx1"/>
                          </a:solidFill>
                          <a:effectLst/>
                        </a:rPr>
                        <a:t>DLSC</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1359513499"/>
                  </a:ext>
                </a:extLst>
              </a:tr>
              <a:tr h="0">
                <a:tc>
                  <a:txBody>
                    <a:bodyPr/>
                    <a:lstStyle/>
                    <a:p>
                      <a:pPr algn="just" rtl="1"/>
                      <a:r>
                        <a:rPr lang="he-IL" sz="800" b="0" kern="100">
                          <a:solidFill>
                            <a:schemeClr val="tx1"/>
                          </a:solidFill>
                          <a:effectLst/>
                        </a:rPr>
                        <a:t>כוח (ערפילית)</a:t>
                      </a:r>
                      <a:endParaRPr lang="zh-CN" sz="700" b="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1225324430"/>
                  </a:ext>
                </a:extLst>
              </a:tr>
              <a:tr h="0">
                <a:tc>
                  <a:txBody>
                    <a:bodyPr/>
                    <a:lstStyle/>
                    <a:p>
                      <a:pPr algn="just" rtl="1"/>
                      <a:r>
                        <a:rPr lang="he-IL" sz="800" b="0" kern="100" dirty="0">
                          <a:solidFill>
                            <a:schemeClr val="tx1"/>
                          </a:solidFill>
                          <a:effectLst/>
                        </a:rPr>
                        <a:t>כוח (פסגת 4)</a:t>
                      </a:r>
                      <a:endParaRPr lang="zh-CN" sz="700" b="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5F5F5"/>
                    </a:solidFill>
                  </a:tcPr>
                </a:tc>
                <a:extLst>
                  <a:ext uri="{0D108BD9-81ED-4DB2-BD59-A6C34878D82A}">
                    <a16:rowId xmlns:a16="http://schemas.microsoft.com/office/drawing/2014/main" val="1075351506"/>
                  </a:ext>
                </a:extLst>
              </a:tr>
            </a:tbl>
          </a:graphicData>
        </a:graphic>
      </p:graphicFrame>
      <p:sp>
        <p:nvSpPr>
          <p:cNvPr id="33" name="文本框 32">
            <a:extLst>
              <a:ext uri="{FF2B5EF4-FFF2-40B4-BE49-F238E27FC236}">
                <a16:creationId xmlns:a16="http://schemas.microsoft.com/office/drawing/2014/main" id="{DF33A5DF-97FE-0508-2747-F7FB054A27B5}"/>
              </a:ext>
            </a:extLst>
          </p:cNvPr>
          <p:cNvSpPr txBox="1"/>
          <p:nvPr/>
        </p:nvSpPr>
        <p:spPr>
          <a:xfrm>
            <a:off x="6023198" y="5860197"/>
            <a:ext cx="1356040" cy="169277"/>
          </a:xfrm>
          <a:prstGeom prst="rect">
            <a:avLst/>
          </a:prstGeom>
          <a:solidFill>
            <a:srgbClr val="F3F3F3"/>
          </a:solidFill>
        </p:spPr>
        <p:txBody>
          <a:bodyPr wrap="square" lIns="0" tIns="0" rIns="0" bIns="0">
            <a:spAutoFit/>
          </a:bodyPr>
          <a:lstStyle/>
          <a:p>
            <a:pPr algn="ctr"/>
            <a:r>
              <a:rPr lang="he-IL" altLang="zh-CN" sz="11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דירוג </a:t>
            </a:r>
            <a:r>
              <a:rPr lang="en-US" altLang="zh-CN" sz="1050" kern="100" dirty="0" err="1">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EnerGuide</a:t>
            </a:r>
            <a:endParaRPr lang="zh-CN" altLang="en-US" sz="1050"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735" y="188595"/>
            <a:ext cx="6929755" cy="521970"/>
          </a:xfrm>
          <a:prstGeom prst="rect">
            <a:avLst/>
          </a:prstGeom>
          <a:noFill/>
        </p:spPr>
        <p:txBody>
          <a:bodyPr wrap="square" rtlCol="0">
            <a:spAutoFit/>
          </a:bodyPr>
          <a:lstStyle/>
          <a:p>
            <a:r>
              <a:rPr lang="he-IL" sz="28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מדוע להתמקד באגירת אנרגיה בין-עונתית?</a:t>
            </a:r>
          </a:p>
        </p:txBody>
      </p:sp>
      <p:pic>
        <p:nvPicPr>
          <p:cNvPr id="24" name="图片 23"/>
          <p:cNvPicPr>
            <a:picLocks noChangeAspect="1"/>
          </p:cNvPicPr>
          <p:nvPr/>
        </p:nvPicPr>
        <p:blipFill>
          <a:blip r:embed="rId3">
            <a:clrChange>
              <a:clrFrom>
                <a:srgbClr val="FFFFFF"/>
              </a:clrFrom>
              <a:clrTo>
                <a:srgbClr val="FFFFFF">
                  <a:alpha val="0"/>
                </a:srgbClr>
              </a:clrTo>
            </a:clrChange>
          </a:blip>
          <a:stretch>
            <a:fillRect/>
          </a:stretch>
        </p:blipFill>
        <p:spPr>
          <a:xfrm>
            <a:off x="1338108" y="1412776"/>
            <a:ext cx="9514197" cy="4728882"/>
          </a:xfrm>
          <a:prstGeom prst="rect">
            <a:avLst/>
          </a:prstGeom>
        </p:spPr>
      </p:pic>
      <p:graphicFrame>
        <p:nvGraphicFramePr>
          <p:cNvPr id="2" name="表格 1">
            <a:extLst>
              <a:ext uri="{FF2B5EF4-FFF2-40B4-BE49-F238E27FC236}">
                <a16:creationId xmlns:a16="http://schemas.microsoft.com/office/drawing/2014/main" id="{961CF3C2-31E1-695D-0332-C3C733D06893}"/>
              </a:ext>
            </a:extLst>
          </p:cNvPr>
          <p:cNvGraphicFramePr>
            <a:graphicFrameLocks noGrp="1"/>
          </p:cNvGraphicFramePr>
          <p:nvPr>
            <p:extLst>
              <p:ext uri="{D42A27DB-BD31-4B8C-83A1-F6EECF244321}">
                <p14:modId xmlns:p14="http://schemas.microsoft.com/office/powerpoint/2010/main" val="3036082912"/>
              </p:ext>
            </p:extLst>
          </p:nvPr>
        </p:nvGraphicFramePr>
        <p:xfrm>
          <a:off x="1486694" y="1412776"/>
          <a:ext cx="5184576" cy="4945241"/>
        </p:xfrm>
        <a:graphic>
          <a:graphicData uri="http://schemas.openxmlformats.org/drawingml/2006/table">
            <a:tbl>
              <a:tblPr rtl="1" firstRow="1" firstCol="1" bandRow="1">
                <a:tableStyleId>{5C22544A-7EE6-4342-B048-85BDC9FD1C3A}</a:tableStyleId>
              </a:tblPr>
              <a:tblGrid>
                <a:gridCol w="5184576">
                  <a:extLst>
                    <a:ext uri="{9D8B030D-6E8A-4147-A177-3AD203B41FA5}">
                      <a16:colId xmlns:a16="http://schemas.microsoft.com/office/drawing/2014/main" val="1384175695"/>
                    </a:ext>
                  </a:extLst>
                </a:gridCol>
              </a:tblGrid>
              <a:tr h="449567">
                <a:tc>
                  <a:txBody>
                    <a:bodyPr/>
                    <a:lstStyle/>
                    <a:p>
                      <a:pPr algn="just" rtl="1"/>
                      <a:r>
                        <a:rPr lang="he-IL" sz="1800" kern="100" dirty="0">
                          <a:solidFill>
                            <a:schemeClr val="tx1"/>
                          </a:solidFill>
                          <a:effectLst/>
                        </a:rPr>
                        <a:t>מדוע יש צורך באחסון עונתי?</a:t>
                      </a:r>
                      <a:r>
                        <a:rPr lang="he-IL" sz="1600" kern="100" dirty="0">
                          <a:solidFill>
                            <a:schemeClr val="tx1"/>
                          </a:solidFill>
                          <a:effectLst/>
                        </a:rPr>
                        <a:t> </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EFEFE"/>
                    </a:solidFill>
                  </a:tcPr>
                </a:tc>
                <a:extLst>
                  <a:ext uri="{0D108BD9-81ED-4DB2-BD59-A6C34878D82A}">
                    <a16:rowId xmlns:a16="http://schemas.microsoft.com/office/drawing/2014/main" val="1135184942"/>
                  </a:ext>
                </a:extLst>
              </a:tr>
              <a:tr h="899135">
                <a:tc>
                  <a:txBody>
                    <a:bodyPr/>
                    <a:lstStyle/>
                    <a:p>
                      <a:pPr algn="just" rtl="1"/>
                      <a:r>
                        <a:rPr lang="he-IL" sz="1100" kern="100">
                          <a:solidFill>
                            <a:schemeClr val="tx1"/>
                          </a:solidFill>
                          <a:effectLst/>
                        </a:rPr>
                        <a:t>■קיים חוסר איזון גדול בין אספקת אנרגיה סולארית לביקוש לחימום.  </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EFEFE"/>
                    </a:solidFill>
                  </a:tcPr>
                </a:tc>
                <a:extLst>
                  <a:ext uri="{0D108BD9-81ED-4DB2-BD59-A6C34878D82A}">
                    <a16:rowId xmlns:a16="http://schemas.microsoft.com/office/drawing/2014/main" val="4132836986"/>
                  </a:ext>
                </a:extLst>
              </a:tr>
              <a:tr h="1348702">
                <a:tc>
                  <a:txBody>
                    <a:bodyPr/>
                    <a:lstStyle/>
                    <a:p>
                      <a:pPr algn="just" rtl="1"/>
                      <a:r>
                        <a:rPr lang="he-IL" sz="1100" kern="100">
                          <a:solidFill>
                            <a:schemeClr val="tx1"/>
                          </a:solidFill>
                          <a:effectLst/>
                        </a:rPr>
                        <a:t>■עבור דרייק לנדינג, חודשים עם 16% מהאיסוף הסולארי השנתי מהווים 60% מעומס החימום השנתי.  </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EFEFE"/>
                    </a:solidFill>
                  </a:tcPr>
                </a:tc>
                <a:extLst>
                  <a:ext uri="{0D108BD9-81ED-4DB2-BD59-A6C34878D82A}">
                    <a16:rowId xmlns:a16="http://schemas.microsoft.com/office/drawing/2014/main" val="994942476"/>
                  </a:ext>
                </a:extLst>
              </a:tr>
              <a:tr h="1348702">
                <a:tc>
                  <a:txBody>
                    <a:bodyPr/>
                    <a:lstStyle/>
                    <a:p>
                      <a:pPr algn="just" rtl="1"/>
                      <a:r>
                        <a:rPr lang="he-IL" sz="1100" kern="100">
                          <a:solidFill>
                            <a:schemeClr val="tx1"/>
                          </a:solidFill>
                          <a:effectLst/>
                        </a:rPr>
                        <a:t>■בקנדה, מערכות חימום שמש עם אחסון לטווח קצר משיגות שבריר אור שמש מקסימלי של 40-50%.  </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EFEFE"/>
                    </a:solidFill>
                  </a:tcPr>
                </a:tc>
                <a:extLst>
                  <a:ext uri="{0D108BD9-81ED-4DB2-BD59-A6C34878D82A}">
                    <a16:rowId xmlns:a16="http://schemas.microsoft.com/office/drawing/2014/main" val="1557076464"/>
                  </a:ext>
                </a:extLst>
              </a:tr>
              <a:tr h="899135">
                <a:tc>
                  <a:txBody>
                    <a:bodyPr/>
                    <a:lstStyle/>
                    <a:p>
                      <a:pPr algn="just" rtl="1"/>
                      <a:r>
                        <a:rPr lang="he-IL" sz="1100" kern="100" dirty="0">
                          <a:solidFill>
                            <a:schemeClr val="tx1"/>
                          </a:solidFill>
                          <a:effectLst/>
                        </a:rPr>
                        <a:t>■מערכות חימום שמש אחסון עונתיות משיגות שבריר אור שמש של 90-100%.</a:t>
                      </a:r>
                      <a:r>
                        <a:rPr lang="he-IL" sz="1050" kern="100" dirty="0">
                          <a:solidFill>
                            <a:schemeClr val="tx1"/>
                          </a:solidFill>
                          <a:effectLst/>
                        </a:rPr>
                        <a:t> </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rgbClr val="FEFEFE"/>
                    </a:solidFill>
                  </a:tcPr>
                </a:tc>
                <a:extLst>
                  <a:ext uri="{0D108BD9-81ED-4DB2-BD59-A6C34878D82A}">
                    <a16:rowId xmlns:a16="http://schemas.microsoft.com/office/drawing/2014/main" val="3130954375"/>
                  </a:ext>
                </a:extLst>
              </a:tr>
            </a:tbl>
          </a:graphicData>
        </a:graphic>
      </p:graphicFrame>
      <p:graphicFrame>
        <p:nvGraphicFramePr>
          <p:cNvPr id="3" name="表格 2">
            <a:extLst>
              <a:ext uri="{FF2B5EF4-FFF2-40B4-BE49-F238E27FC236}">
                <a16:creationId xmlns:a16="http://schemas.microsoft.com/office/drawing/2014/main" id="{718B1933-557B-54FB-46F0-85E4608BB9BF}"/>
              </a:ext>
            </a:extLst>
          </p:cNvPr>
          <p:cNvGraphicFramePr>
            <a:graphicFrameLocks noGrp="1"/>
          </p:cNvGraphicFramePr>
          <p:nvPr>
            <p:extLst>
              <p:ext uri="{D42A27DB-BD31-4B8C-83A1-F6EECF244321}">
                <p14:modId xmlns:p14="http://schemas.microsoft.com/office/powerpoint/2010/main" val="3238992037"/>
              </p:ext>
            </p:extLst>
          </p:nvPr>
        </p:nvGraphicFramePr>
        <p:xfrm>
          <a:off x="8159623" y="3183538"/>
          <a:ext cx="648073" cy="213360"/>
        </p:xfrm>
        <a:graphic>
          <a:graphicData uri="http://schemas.openxmlformats.org/drawingml/2006/table">
            <a:tbl>
              <a:tblPr rtl="1" firstRow="1" firstCol="1" bandRow="1">
                <a:tableStyleId>{5C22544A-7EE6-4342-B048-85BDC9FD1C3A}</a:tableStyleId>
              </a:tblPr>
              <a:tblGrid>
                <a:gridCol w="648073">
                  <a:extLst>
                    <a:ext uri="{9D8B030D-6E8A-4147-A177-3AD203B41FA5}">
                      <a16:colId xmlns:a16="http://schemas.microsoft.com/office/drawing/2014/main" val="4132277078"/>
                    </a:ext>
                  </a:extLst>
                </a:gridCol>
              </a:tblGrid>
              <a:tr h="0">
                <a:tc>
                  <a:txBody>
                    <a:bodyPr/>
                    <a:lstStyle/>
                    <a:p>
                      <a:pPr algn="just" rtl="1"/>
                      <a:r>
                        <a:rPr lang="he-IL" sz="700" kern="100" dirty="0">
                          <a:solidFill>
                            <a:schemeClr val="tx1"/>
                          </a:solidFill>
                          <a:effectLst/>
                        </a:rPr>
                        <a:t>דרישת אנרגיה</a:t>
                      </a:r>
                      <a:endParaRPr lang="zh-CN" sz="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3F3F3"/>
                    </a:solidFill>
                  </a:tcPr>
                </a:tc>
                <a:extLst>
                  <a:ext uri="{0D108BD9-81ED-4DB2-BD59-A6C34878D82A}">
                    <a16:rowId xmlns:a16="http://schemas.microsoft.com/office/drawing/2014/main" val="3391077540"/>
                  </a:ext>
                </a:extLst>
              </a:tr>
              <a:tr h="0">
                <a:tc>
                  <a:txBody>
                    <a:bodyPr/>
                    <a:lstStyle/>
                    <a:p>
                      <a:pPr algn="just" rtl="1"/>
                      <a:r>
                        <a:rPr lang="he-IL" sz="700" kern="100" dirty="0">
                          <a:solidFill>
                            <a:schemeClr val="tx1"/>
                          </a:solidFill>
                          <a:effectLst/>
                        </a:rPr>
                        <a:t>אנרגיה סולארית</a:t>
                      </a:r>
                      <a:endParaRPr lang="zh-CN" sz="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solidFill>
                      <a:srgbClr val="F3F3F3"/>
                    </a:solidFill>
                  </a:tcPr>
                </a:tc>
                <a:extLst>
                  <a:ext uri="{0D108BD9-81ED-4DB2-BD59-A6C34878D82A}">
                    <a16:rowId xmlns:a16="http://schemas.microsoft.com/office/drawing/2014/main" val="318220314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421780" y="5301208"/>
            <a:ext cx="1446530" cy="337185"/>
          </a:xfrm>
          <a:prstGeom prst="rect">
            <a:avLst/>
          </a:prstGeom>
        </p:spPr>
        <p:txBody>
          <a:bodyPr wrap="none">
            <a:spAutoFit/>
          </a:bodyPr>
          <a:lstStyle/>
          <a:p>
            <a:pPr lvl="0" algn="ct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פרופיל החברה</a:t>
            </a:r>
          </a:p>
        </p:txBody>
      </p:sp>
      <p:sp>
        <p:nvSpPr>
          <p:cNvPr id="7" name="矩形 6"/>
          <p:cNvSpPr/>
          <p:nvPr/>
        </p:nvSpPr>
        <p:spPr>
          <a:xfrm>
            <a:off x="2724577" y="5301208"/>
            <a:ext cx="1757045" cy="337185"/>
          </a:xfrm>
          <a:prstGeom prst="rect">
            <a:avLst/>
          </a:prstGeom>
        </p:spPr>
        <p:txBody>
          <a:bodyPr wrap="none">
            <a:spAutoFit/>
          </a:bodyPr>
          <a:lstStyle/>
          <a:p>
            <a:pPr lvl="0" algn="ct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טכנולוגיה של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8" name="矩形 7"/>
          <p:cNvSpPr/>
          <p:nvPr/>
        </p:nvSpPr>
        <p:spPr>
          <a:xfrm>
            <a:off x="5264626" y="5301208"/>
            <a:ext cx="1661160" cy="583565"/>
          </a:xfrm>
          <a:prstGeom prst="rect">
            <a:avLst/>
          </a:prstGeom>
        </p:spPr>
        <p:txBody>
          <a:bodyPr wrap="none">
            <a:spAutoFit/>
          </a:bodyPr>
          <a:lstStyle/>
          <a:p>
            <a:pPr lvl="0" algn="ct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היקף יישום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PVT </a:t>
            </a:r>
          </a:p>
          <a:p>
            <a:pPr lvl="0" algn="ctr"/>
            <a:endParaRPr lang="zh-CN"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9" name="矩形 8"/>
          <p:cNvSpPr/>
          <p:nvPr/>
        </p:nvSpPr>
        <p:spPr>
          <a:xfrm>
            <a:off x="7505754" y="5301208"/>
            <a:ext cx="1965372" cy="829945"/>
          </a:xfrm>
          <a:prstGeom prst="rect">
            <a:avLst/>
          </a:prstGeom>
        </p:spPr>
        <p:txBody>
          <a:bodyPr wrap="square">
            <a:spAutoFit/>
          </a:bodyPr>
          <a:lstStyle/>
          <a:p>
            <a:pPr lvl="0" algn="ct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PVT</a:t>
            </a: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 אזור מבוזר האחרון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Microgrid 4</a:t>
            </a: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 ב-1</a:t>
            </a:r>
          </a:p>
        </p:txBody>
      </p:sp>
      <p:grpSp>
        <p:nvGrpSpPr>
          <p:cNvPr id="10" name="组合 9"/>
          <p:cNvGrpSpPr/>
          <p:nvPr/>
        </p:nvGrpSpPr>
        <p:grpSpPr>
          <a:xfrm>
            <a:off x="592014" y="3928876"/>
            <a:ext cx="1297399" cy="1284485"/>
            <a:chOff x="1486694" y="2665507"/>
            <a:chExt cx="1297399" cy="1284485"/>
          </a:xfrm>
        </p:grpSpPr>
        <p:sp>
          <p:nvSpPr>
            <p:cNvPr id="11" name="Freeform 5"/>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he-IL" sz="3200"/>
                <a:t>01</a:t>
              </a:r>
            </a:p>
          </p:txBody>
        </p:sp>
      </p:grpSp>
      <p:grpSp>
        <p:nvGrpSpPr>
          <p:cNvPr id="13" name="组合 12"/>
          <p:cNvGrpSpPr/>
          <p:nvPr/>
        </p:nvGrpSpPr>
        <p:grpSpPr>
          <a:xfrm>
            <a:off x="3005060" y="3925129"/>
            <a:ext cx="1297399" cy="1284485"/>
            <a:chOff x="4222998" y="2665507"/>
            <a:chExt cx="1297399" cy="1284485"/>
          </a:xfrm>
        </p:grpSpPr>
        <p:sp>
          <p:nvSpPr>
            <p:cNvPr id="14" name="Freeform 5"/>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he-IL" sz="3200"/>
                <a:t>02</a:t>
              </a:r>
            </a:p>
          </p:txBody>
        </p:sp>
      </p:grpSp>
      <p:grpSp>
        <p:nvGrpSpPr>
          <p:cNvPr id="16" name="组合 15"/>
          <p:cNvGrpSpPr/>
          <p:nvPr/>
        </p:nvGrpSpPr>
        <p:grpSpPr>
          <a:xfrm>
            <a:off x="5418106" y="3919768"/>
            <a:ext cx="1297399" cy="1284485"/>
            <a:chOff x="6940252" y="2689493"/>
            <a:chExt cx="1297399" cy="1284485"/>
          </a:xfrm>
        </p:grpSpPr>
        <p:sp>
          <p:nvSpPr>
            <p:cNvPr id="17" name="Freeform 5"/>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he-IL" sz="3200"/>
                <a:t>03</a:t>
              </a:r>
            </a:p>
          </p:txBody>
        </p:sp>
      </p:grpSp>
      <p:grpSp>
        <p:nvGrpSpPr>
          <p:cNvPr id="19" name="组合 18"/>
          <p:cNvGrpSpPr/>
          <p:nvPr/>
        </p:nvGrpSpPr>
        <p:grpSpPr>
          <a:xfrm>
            <a:off x="7831152" y="3919768"/>
            <a:ext cx="1297399" cy="1284485"/>
            <a:chOff x="9441482" y="2562069"/>
            <a:chExt cx="1297399" cy="1284485"/>
          </a:xfrm>
        </p:grpSpPr>
        <p:sp>
          <p:nvSpPr>
            <p:cNvPr id="20"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he-IL" sz="3200"/>
                <a:t>04</a:t>
              </a:r>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 name="文本框 3"/>
            <p:cNvSpPr txBox="1"/>
            <p:nvPr/>
          </p:nvSpPr>
          <p:spPr>
            <a:xfrm>
              <a:off x="1635681" y="1648386"/>
              <a:ext cx="3682058" cy="213995"/>
            </a:xfrm>
            <a:prstGeom prst="rect">
              <a:avLst/>
            </a:prstGeom>
            <a:noFill/>
            <a:effectLst/>
          </p:spPr>
          <p:txBody>
            <a:bodyPr wrap="square" rtlCol="0">
              <a:spAutoFit/>
            </a:bodyPr>
            <a:lstStyle/>
            <a:p>
              <a:pPr algn="ctr"/>
              <a:r>
                <a:rPr lang="he-IL" sz="8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8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800" b="1">
                  <a:solidFill>
                    <a:schemeClr val="bg1"/>
                  </a:solidFill>
                  <a:latin typeface="微软雅黑" panose="020B0503020204020204" pitchFamily="34" charset="-122"/>
                  <a:ea typeface="微软雅黑" panose="020B0503020204020204" pitchFamily="34" charset="-122"/>
                  <a:cs typeface="Arial" panose="020B0604020202020204"/>
                </a:rPr>
                <a:t>——</a:t>
              </a:r>
            </a:p>
          </p:txBody>
        </p:sp>
        <p:sp>
          <p:nvSpPr>
            <p:cNvPr id="5" name="文本框 3"/>
            <p:cNvSpPr txBox="1"/>
            <p:nvPr/>
          </p:nvSpPr>
          <p:spPr>
            <a:xfrm>
              <a:off x="2644315" y="1052621"/>
              <a:ext cx="1800200" cy="398780"/>
            </a:xfrm>
            <a:prstGeom prst="rect">
              <a:avLst/>
            </a:prstGeom>
            <a:noFill/>
            <a:effectLst/>
          </p:spPr>
          <p:txBody>
            <a:bodyPr wrap="square" rtlCol="0">
              <a:spAutoFit/>
            </a:bodyPr>
            <a:lstStyle/>
            <a:p>
              <a:pPr algn="ctr"/>
              <a:r>
                <a:rPr lang="he-IL" sz="2000" b="1">
                  <a:solidFill>
                    <a:schemeClr val="bg1"/>
                  </a:solidFill>
                  <a:latin typeface="Arial Black" panose="020B0A04020102020204" pitchFamily="34" charset="0"/>
                  <a:ea typeface="微软雅黑" panose="020B0503020204020204" pitchFamily="34" charset="-122"/>
                  <a:cs typeface="Arial" panose="020B0604020202020204"/>
                </a:rPr>
                <a:t>תוכן העניינים</a:t>
              </a:r>
            </a:p>
          </p:txBody>
        </p:sp>
      </p:grpSp>
      <p:sp>
        <p:nvSpPr>
          <p:cNvPr id="23" name="矩形 22"/>
          <p:cNvSpPr/>
          <p:nvPr/>
        </p:nvSpPr>
        <p:spPr>
          <a:xfrm>
            <a:off x="10060071" y="5301208"/>
            <a:ext cx="1682832" cy="583565"/>
          </a:xfrm>
          <a:prstGeom prst="rect">
            <a:avLst/>
          </a:prstGeom>
        </p:spPr>
        <p:txBody>
          <a:bodyPr wrap="square">
            <a:spAutoFit/>
          </a:bodyPr>
          <a:lstStyle/>
          <a:p>
            <a:pPr lvl="0" algn="ctr"/>
            <a:r>
              <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שימור אנרגיה</a:t>
            </a:r>
          </a:p>
          <a:p>
            <a:pPr lvl="0" algn="ctr"/>
            <a:endParaRPr lang="he-IL" sz="16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grpSp>
        <p:nvGrpSpPr>
          <p:cNvPr id="24" name="组合 23"/>
          <p:cNvGrpSpPr/>
          <p:nvPr/>
        </p:nvGrpSpPr>
        <p:grpSpPr>
          <a:xfrm>
            <a:off x="10244199" y="3919768"/>
            <a:ext cx="1297399" cy="1284485"/>
            <a:chOff x="9441482" y="2562069"/>
            <a:chExt cx="1297399" cy="1284485"/>
          </a:xfrm>
        </p:grpSpPr>
        <p:sp>
          <p:nvSpPr>
            <p:cNvPr id="25"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p>
          </p:txBody>
        </p:sp>
        <p:sp>
          <p:nvSpPr>
            <p:cNvPr id="26" name="矩形 25"/>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he-IL" sz="3200"/>
                <a:t>05</a:t>
              </a: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799"/>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405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250"/>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755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PPT模板下载：www.1ppt.com/moban/     行业PPT模板：www.1ppt.com/hangye/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节日PPT模板：www.1ppt.com/jieri/           PPT素材下载：www.1ppt.com/sucai/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PPT背景图片：www.1ppt.com/beijing/      PPT图表下载：www.1ppt.com/tubiao/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优秀PPT下载：www.1ppt.com/xiazai/        PPT教程： 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Word教程： www.1ppt.com/word/              Excel教程：www.1ppt.com/excel/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资料下载：www.1ppt.com/ziliao/                PPT课件下载：www.1ppt.com/kejian/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范文下载：www.1ppt.com/fanwen/             试卷下载：www.1ppt.com/shiti/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教案下载：www.1ppt.com/jiaoan/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字体下载：www.1ppt.com/ziti/</a:t>
            </a:r>
          </a:p>
          <a:p>
            <a:pPr marL="0" marR="0" lvl="0" indent="0" defTabSz="914400" eaLnBrk="1" fontAlgn="auto" latinLnBrk="0" hangingPunct="1">
              <a:lnSpc>
                <a:spcPct val="100000"/>
              </a:lnSpc>
              <a:spcBef>
                <a:spcPts val="0"/>
              </a:spcBef>
              <a:spcAft>
                <a:spcPts val="0"/>
              </a:spcAft>
              <a:buClrTx/>
              <a:buSzTx/>
              <a:buFontTx/>
              <a:buNone/>
              <a:defRPr/>
            </a:pPr>
            <a:r>
              <a:rPr kumimoji="0" lang="zh-CN" sz="100" b="0" i="0" u="none" strike="noStrike" cap="none" normalizeH="0" baseline="0" noProof="0">
                <a:ln>
                  <a:noFill/>
                </a:ln>
                <a:solidFill>
                  <a:prstClr val="white"/>
                </a:solidFill>
                <a:uLnTx/>
                <a:uFillTx/>
              </a:rPr>
              <a:t> </a:t>
            </a:r>
          </a:p>
        </p:txBody>
      </p:sp>
      <p:pic>
        <p:nvPicPr>
          <p:cNvPr id="1027" name="Picture 3"/>
          <p:cNvPicPr>
            <a:picLocks noChangeAspect="1" noChangeArrowheads="1"/>
          </p:cNvPicPr>
          <p:nvPr/>
        </p:nvPicPr>
        <p:blipFill rotWithShape="1">
          <a:blip r:embed="rId3"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1414686" y="4620958"/>
            <a:ext cx="5806646" cy="1107996"/>
          </a:xfrm>
          <a:prstGeom prst="rect">
            <a:avLst/>
          </a:prstGeom>
          <a:noFill/>
          <a:effectLst/>
        </p:spPr>
        <p:txBody>
          <a:bodyPr wrap="square" rtlCol="0">
            <a:spAutoFit/>
          </a:bodyPr>
          <a:lstStyle/>
          <a:p>
            <a:r>
              <a:rPr lang="he-IL" sz="6600" b="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anose="020B0503020204020204" pitchFamily="34" charset="-122"/>
                <a:ea typeface="微软雅黑" panose="020B0503020204020204" pitchFamily="34" charset="-122"/>
                <a:cs typeface="Arial" panose="020B0604020202020204"/>
              </a:rPr>
              <a:t>תודה על זמנך!</a:t>
            </a: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5"/>
          <p:cNvSpPr txBox="1"/>
          <p:nvPr/>
        </p:nvSpPr>
        <p:spPr>
          <a:xfrm>
            <a:off x="1513556" y="5714839"/>
            <a:ext cx="4869682" cy="430887"/>
          </a:xfrm>
          <a:prstGeom prst="rect">
            <a:avLst/>
          </a:prstGeom>
          <a:noFill/>
        </p:spPr>
        <p:txBody>
          <a:bodyPr wrap="square" rtlCol="0">
            <a:spAutoFit/>
          </a:bodyPr>
          <a:lstStyle/>
          <a:p>
            <a:r>
              <a:rPr lang="he-IL" sz="1100">
                <a:solidFill>
                  <a:schemeClr val="bg1">
                    <a:lumMod val="50000"/>
                  </a:schemeClr>
                </a:solidFill>
                <a:latin typeface="Arial Black" panose="020B0A04020102020204" pitchFamily="34" charset="0"/>
                <a:ea typeface="方正细圆简体" pitchFamily="2" charset="-122"/>
                <a:cs typeface="Arial" panose="020B0604020202020204"/>
              </a:rPr>
              <a:t>מדע וטכנולוגיה הם הכוח העיקרי של הייצור,</a:t>
            </a:r>
            <a:r>
              <a:rPr lang="zh-CN" sz="1100">
                <a:solidFill>
                  <a:schemeClr val="bg1">
                    <a:lumMod val="50000"/>
                  </a:schemeClr>
                </a:solidFill>
                <a:latin typeface="Arial Black" panose="020B0A04020102020204" pitchFamily="34" charset="0"/>
                <a:ea typeface="方正细圆简体" pitchFamily="2" charset="-122"/>
                <a:cs typeface="Arial" panose="020B0604020202020204"/>
              </a:rPr>
              <a:t> </a:t>
            </a:r>
          </a:p>
          <a:p>
            <a:r>
              <a:rPr lang="he-IL" sz="1100">
                <a:solidFill>
                  <a:schemeClr val="bg1">
                    <a:lumMod val="50000"/>
                  </a:schemeClr>
                </a:solidFill>
                <a:latin typeface="Arial Black" panose="020B0A04020102020204" pitchFamily="34" charset="0"/>
                <a:ea typeface="方正细圆简体" pitchFamily="2" charset="-122"/>
                <a:cs typeface="Arial" panose="020B0604020202020204"/>
              </a:rPr>
              <a:t>אנשים הם המשאב העיקרי.</a:t>
            </a: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7599"/>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矩形 22"/>
          <p:cNvSpPr/>
          <p:nvPr/>
        </p:nvSpPr>
        <p:spPr>
          <a:xfrm>
            <a:off x="7406334" y="3563724"/>
            <a:ext cx="1837055" cy="306705"/>
          </a:xfrm>
          <a:prstGeom prst="rect">
            <a:avLst/>
          </a:prstGeom>
        </p:spPr>
        <p:txBody>
          <a:bodyPr wrap="none">
            <a:spAutoFit/>
          </a:bodyPr>
          <a:lstStyle/>
          <a:p>
            <a:r>
              <a:rPr lang="zh-CN" sz="1400">
                <a:solidFill>
                  <a:schemeClr val="accent5">
                    <a:lumMod val="50000"/>
                  </a:schemeClr>
                </a:solidFill>
              </a:rPr>
              <a:t>Company introduction</a:t>
            </a:r>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3"/>
            <p:cNvSpPr txBox="1"/>
            <p:nvPr/>
          </p:nvSpPr>
          <p:spPr>
            <a:xfrm>
              <a:off x="2691779" y="3717032"/>
              <a:ext cx="1296145" cy="645160"/>
            </a:xfrm>
            <a:prstGeom prst="rect">
              <a:avLst/>
            </a:prstGeom>
            <a:noFill/>
            <a:effectLst/>
          </p:spPr>
          <p:txBody>
            <a:bodyPr wrap="square" rtlCol="0">
              <a:spAutoFit/>
            </a:bodyPr>
            <a:lstStyle/>
            <a:p>
              <a:pPr algn="ctr"/>
              <a:r>
                <a:rPr lang="he-IL" sz="3600" b="1">
                  <a:solidFill>
                    <a:schemeClr val="bg1"/>
                  </a:solidFill>
                  <a:latin typeface="锐字荣光黑简1.0" pitchFamily="2" charset="-122"/>
                  <a:ea typeface="锐字荣光黑简1.0" pitchFamily="2" charset="-122"/>
                  <a:cs typeface="Arial" panose="020B0604020202020204"/>
                </a:rPr>
                <a:t>01</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8" name="文本框 3"/>
            <p:cNvSpPr txBox="1"/>
            <p:nvPr/>
          </p:nvSpPr>
          <p:spPr>
            <a:xfrm>
              <a:off x="2278782" y="4387416"/>
              <a:ext cx="2021717" cy="245110"/>
            </a:xfrm>
            <a:prstGeom prst="rect">
              <a:avLst/>
            </a:prstGeom>
            <a:noFill/>
            <a:effectLst/>
          </p:spPr>
          <p:txBody>
            <a:bodyPr wrap="square" rtlCol="0">
              <a:spAutoFit/>
            </a:bodyPr>
            <a:lstStyle/>
            <a:p>
              <a:pPr algn="ct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10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p>
          </p:txBody>
        </p:sp>
      </p:grpSp>
      <p:sp>
        <p:nvSpPr>
          <p:cNvPr id="35" name="文本框 3"/>
          <p:cNvSpPr txBox="1"/>
          <p:nvPr/>
        </p:nvSpPr>
        <p:spPr>
          <a:xfrm>
            <a:off x="6672442" y="2394046"/>
            <a:ext cx="4186594" cy="922020"/>
          </a:xfrm>
          <a:prstGeom prst="rect">
            <a:avLst/>
          </a:prstGeom>
          <a:noFill/>
          <a:effectLst/>
        </p:spPr>
        <p:txBody>
          <a:bodyPr wrap="square" rtlCol="0">
            <a:spAutoFit/>
          </a:bodyPr>
          <a:lstStyle/>
          <a:p>
            <a:pPr algn="ctr"/>
            <a:r>
              <a:rPr lang="he-IL" sz="5400" b="1">
                <a:solidFill>
                  <a:srgbClr val="0070C0"/>
                </a:solidFill>
                <a:latin typeface="微软雅黑" panose="020B0503020204020204" pitchFamily="34" charset="-122"/>
                <a:ea typeface="微软雅黑" panose="020B0503020204020204" pitchFamily="34" charset="-122"/>
                <a:cs typeface="Arial" panose="020B0604020202020204"/>
              </a:rPr>
              <a:t>הקדמת חברה</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6063160" y="3224771"/>
            <a:ext cx="5709727" cy="835083"/>
          </a:xfrm>
          <a:prstGeom prst="rect">
            <a:avLst/>
          </a:prstGeom>
        </p:spPr>
      </p:pic>
      <p:sp>
        <p:nvSpPr>
          <p:cNvPr id="6" name="矩形 5"/>
          <p:cNvSpPr/>
          <p:nvPr/>
        </p:nvSpPr>
        <p:spPr>
          <a:xfrm>
            <a:off x="1054646" y="3275492"/>
            <a:ext cx="4248472" cy="2030095"/>
          </a:xfrm>
          <a:prstGeom prst="rect">
            <a:avLst/>
          </a:prstGeom>
        </p:spPr>
        <p:txBody>
          <a:bodyPr wrap="square">
            <a:spAutoFit/>
          </a:bodyPr>
          <a:lstStyle/>
          <a:p>
            <a:pPr indent="457200">
              <a:lnSpc>
                <a:spcPct val="150000"/>
              </a:lnSpc>
            </a:pPr>
            <a:r>
              <a:rPr lang="he-IL"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אנו מחויבים למחקר תרמי סולארי במשך יותר מ -16 שנים, מחקר מערכת פוטו-וולטאית במשך יותר מ -6 שנים, מחקר מאוחד במשך יותר מ -4 שנים, זכינו בפטנטים רבים להמצאה מקומית עשרה מערכת אינטגרציה תרמית סולארית פוטו-וולטאית יותר מאחת,ג'יאקסינג </a:t>
            </a:r>
            <a:r>
              <a:rPr 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Yunyu</a:t>
            </a:r>
            <a:r>
              <a:rPr lang="he-IL"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 אנרגיה סולארית המתמקדת בייצור בקנה מידה גדול וכל המחקר וההתקנה של מערכת תרמית סולארית פוטו-וולטאית,  לעזרת שיא הפחמן הלאומי ושיא הפחמן.</a:t>
            </a:r>
          </a:p>
        </p:txBody>
      </p:sp>
      <p:grpSp>
        <p:nvGrpSpPr>
          <p:cNvPr id="7" name="组合 6"/>
          <p:cNvGrpSpPr/>
          <p:nvPr/>
        </p:nvGrpSpPr>
        <p:grpSpPr>
          <a:xfrm>
            <a:off x="1123206" y="2626018"/>
            <a:ext cx="3096344" cy="389320"/>
            <a:chOff x="8873322" y="1821077"/>
            <a:chExt cx="2290515" cy="389320"/>
          </a:xfrm>
        </p:grpSpPr>
        <p:sp>
          <p:nvSpPr>
            <p:cNvPr id="8" name="矩形 7"/>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5">
                    <a:lumMod val="50000"/>
                  </a:schemeClr>
                </a:solidFill>
              </a:endParaRPr>
            </a:p>
          </p:txBody>
        </p:sp>
        <p:sp>
          <p:nvSpPr>
            <p:cNvPr id="9" name="文本框 53"/>
            <p:cNvSpPr txBox="1"/>
            <p:nvPr/>
          </p:nvSpPr>
          <p:spPr>
            <a:xfrm>
              <a:off x="8919686" y="1887019"/>
              <a:ext cx="2239799" cy="276999"/>
            </a:xfrm>
            <a:prstGeom prst="rect">
              <a:avLst/>
            </a:prstGeom>
            <a:noFill/>
          </p:spPr>
          <p:txBody>
            <a:bodyPr wrap="square" rtlCol="0">
              <a:spAutoFit/>
            </a:bodyPr>
            <a:lstStyle/>
            <a:p>
              <a:pPr algn="ctr"/>
              <a:r>
                <a:rPr lang="he-IL" sz="1200" b="1" dirty="0">
                  <a:solidFill>
                    <a:schemeClr val="bg1"/>
                  </a:solidFill>
                  <a:latin typeface="微软雅黑" panose="020B0503020204020204" pitchFamily="34" charset="-122"/>
                  <a:ea typeface="微软雅黑" panose="020B0503020204020204" pitchFamily="34" charset="-122"/>
                  <a:cs typeface="Arial" panose="020B0604020202020204"/>
                </a:rPr>
                <a:t>ג'יאקסינג </a:t>
              </a:r>
              <a:r>
                <a:rPr lang="zh-CN" sz="1200" b="1" dirty="0">
                  <a:solidFill>
                    <a:schemeClr val="bg1"/>
                  </a:solidFill>
                  <a:latin typeface="微软雅黑" panose="020B0503020204020204" pitchFamily="34" charset="-122"/>
                  <a:ea typeface="微软雅黑" panose="020B0503020204020204" pitchFamily="34" charset="-122"/>
                  <a:cs typeface="Arial" panose="020B0604020202020204"/>
                </a:rPr>
                <a:t>Yunyu</a:t>
              </a:r>
              <a:r>
                <a:rPr lang="he-IL" sz="1200" b="1" dirty="0">
                  <a:solidFill>
                    <a:schemeClr val="bg1"/>
                  </a:solidFill>
                  <a:latin typeface="微软雅黑" panose="020B0503020204020204" pitchFamily="34" charset="-122"/>
                  <a:ea typeface="微软雅黑" panose="020B0503020204020204" pitchFamily="34" charset="-122"/>
                  <a:cs typeface="Arial" panose="020B0604020202020204"/>
                </a:rPr>
                <a:t> אנרגיה חדשה ושות' בע"מ</a:t>
              </a:r>
            </a:p>
          </p:txBody>
        </p:sp>
      </p:grpSp>
      <p:sp>
        <p:nvSpPr>
          <p:cNvPr id="10" name="TextBox 9"/>
          <p:cNvSpPr txBox="1"/>
          <p:nvPr/>
        </p:nvSpPr>
        <p:spPr>
          <a:xfrm>
            <a:off x="1123206" y="169476"/>
            <a:ext cx="2019672" cy="368300"/>
          </a:xfrm>
          <a:prstGeom prst="rect">
            <a:avLst/>
          </a:prstGeom>
          <a:noFill/>
        </p:spPr>
        <p:txBody>
          <a:bodyPr wrap="square" rtlCol="0">
            <a:spAutoFit/>
          </a:bodyPr>
          <a:lstStyle/>
          <a:p>
            <a:r>
              <a:rPr lang="he-IL"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הקדמת חברה</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矩形 22"/>
          <p:cNvSpPr/>
          <p:nvPr/>
        </p:nvSpPr>
        <p:spPr>
          <a:xfrm>
            <a:off x="7811845" y="3563724"/>
            <a:ext cx="2600325" cy="306705"/>
          </a:xfrm>
          <a:prstGeom prst="rect">
            <a:avLst/>
          </a:prstGeom>
        </p:spPr>
        <p:txBody>
          <a:bodyPr wrap="none">
            <a:spAutoFit/>
          </a:bodyPr>
          <a:lstStyle/>
          <a:p>
            <a:r>
              <a:rPr lang="he-IL" sz="1400">
                <a:solidFill>
                  <a:schemeClr val="accent5">
                    <a:lumMod val="50000"/>
                  </a:schemeClr>
                </a:solidFill>
              </a:rPr>
              <a:t>מערכת שמש פוטו-וולטאית/ תרמית</a:t>
            </a: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3"/>
            <p:cNvSpPr txBox="1"/>
            <p:nvPr/>
          </p:nvSpPr>
          <p:spPr>
            <a:xfrm>
              <a:off x="2691779" y="3717032"/>
              <a:ext cx="1296145" cy="645160"/>
            </a:xfrm>
            <a:prstGeom prst="rect">
              <a:avLst/>
            </a:prstGeom>
            <a:noFill/>
            <a:effectLst/>
          </p:spPr>
          <p:txBody>
            <a:bodyPr wrap="square" rtlCol="0">
              <a:spAutoFit/>
            </a:bodyPr>
            <a:lstStyle/>
            <a:p>
              <a:pPr algn="ctr"/>
              <a:r>
                <a:rPr lang="he-IL" sz="3600" b="1">
                  <a:solidFill>
                    <a:schemeClr val="bg1"/>
                  </a:solidFill>
                  <a:latin typeface="锐字荣光黑简1.0" pitchFamily="2" charset="-122"/>
                  <a:ea typeface="锐字荣光黑简1.0" pitchFamily="2" charset="-122"/>
                  <a:cs typeface="Arial" panose="020B0604020202020204"/>
                </a:rPr>
                <a:t>02</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8" name="文本框 3"/>
            <p:cNvSpPr txBox="1"/>
            <p:nvPr/>
          </p:nvSpPr>
          <p:spPr>
            <a:xfrm>
              <a:off x="2278782" y="4387416"/>
              <a:ext cx="2021717" cy="245110"/>
            </a:xfrm>
            <a:prstGeom prst="rect">
              <a:avLst/>
            </a:prstGeom>
            <a:noFill/>
            <a:effectLst/>
          </p:spPr>
          <p:txBody>
            <a:bodyPr wrap="square" rtlCol="0">
              <a:spAutoFit/>
            </a:bodyPr>
            <a:lstStyle/>
            <a:p>
              <a:pPr algn="ct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r>
                <a:rPr lang="zh-CN" sz="1000" b="1">
                  <a:solidFill>
                    <a:schemeClr val="bg1"/>
                  </a:solidFill>
                  <a:latin typeface="微软雅黑" panose="020B0503020204020204" pitchFamily="34" charset="-122"/>
                  <a:ea typeface="微软雅黑" panose="020B0503020204020204" pitchFamily="34" charset="-122"/>
                  <a:cs typeface="Arial" panose="020B0604020202020204"/>
                </a:rPr>
                <a:t>CONTENTS</a:t>
              </a:r>
              <a:r>
                <a:rPr lang="he-IL" sz="1000" b="1">
                  <a:solidFill>
                    <a:schemeClr val="bg1"/>
                  </a:solidFill>
                  <a:latin typeface="微软雅黑" panose="020B0503020204020204" pitchFamily="34" charset="-122"/>
                  <a:ea typeface="微软雅黑" panose="020B0503020204020204" pitchFamily="34" charset="-122"/>
                  <a:cs typeface="Arial" panose="020B0604020202020204"/>
                </a:rPr>
                <a:t>——</a:t>
              </a:r>
            </a:p>
          </p:txBody>
        </p:sp>
      </p:grpSp>
      <p:sp>
        <p:nvSpPr>
          <p:cNvPr id="35" name="文本框 3"/>
          <p:cNvSpPr txBox="1"/>
          <p:nvPr/>
        </p:nvSpPr>
        <p:spPr>
          <a:xfrm>
            <a:off x="6672442" y="2394046"/>
            <a:ext cx="4186594" cy="706755"/>
          </a:xfrm>
          <a:prstGeom prst="rect">
            <a:avLst/>
          </a:prstGeom>
          <a:noFill/>
          <a:effectLst/>
        </p:spPr>
        <p:txBody>
          <a:bodyPr wrap="square" rtlCol="0">
            <a:spAutoFit/>
          </a:bodyPr>
          <a:lstStyle/>
          <a:p>
            <a:pPr algn="ctr"/>
            <a:r>
              <a:rPr lang="he-IL" sz="4000" b="1">
                <a:solidFill>
                  <a:srgbClr val="0070C0"/>
                </a:solidFill>
                <a:latin typeface="微软雅黑" panose="020B0503020204020204" pitchFamily="34" charset="-122"/>
                <a:ea typeface="微软雅黑" panose="020B0503020204020204" pitchFamily="34" charset="-122"/>
                <a:cs typeface="Arial" panose="020B0604020202020204"/>
              </a:rPr>
              <a:t>טכנולוגיה של </a:t>
            </a:r>
            <a:r>
              <a:rPr lang="zh-CN" sz="4000" b="1">
                <a:solidFill>
                  <a:srgbClr val="0070C0"/>
                </a:solidFill>
                <a:latin typeface="微软雅黑" panose="020B0503020204020204" pitchFamily="34" charset="-122"/>
                <a:ea typeface="微软雅黑" panose="020B0503020204020204" pitchFamily="34" charset="-122"/>
                <a:cs typeface="Arial" panose="020B0604020202020204"/>
              </a:rPr>
              <a:t>PVT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30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8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4" y="169476"/>
            <a:ext cx="2520280"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טכנולוגיה של </a:t>
            </a:r>
            <a:r>
              <a:rPr lang="zh-CN"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sp>
        <p:nvSpPr>
          <p:cNvPr id="3" name="矩形 2"/>
          <p:cNvSpPr/>
          <p:nvPr/>
        </p:nvSpPr>
        <p:spPr>
          <a:xfrm>
            <a:off x="6298227" y="3662769"/>
            <a:ext cx="3037338" cy="2106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 name="矩形 3"/>
          <p:cNvSpPr/>
          <p:nvPr/>
        </p:nvSpPr>
        <p:spPr>
          <a:xfrm>
            <a:off x="2638821" y="1472019"/>
            <a:ext cx="3103780" cy="210661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5" name="组合 5"/>
          <p:cNvGrpSpPr/>
          <p:nvPr/>
        </p:nvGrpSpPr>
        <p:grpSpPr bwMode="auto">
          <a:xfrm>
            <a:off x="5471139" y="1510119"/>
            <a:ext cx="4872539"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nvGrpSpPr>
          <p:cNvPr id="8" name="组合 25"/>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 name="TextBox 10"/>
          <p:cNvSpPr txBox="1">
            <a:spLocks noChangeArrowheads="1"/>
          </p:cNvSpPr>
          <p:nvPr/>
        </p:nvSpPr>
        <p:spPr bwMode="auto">
          <a:xfrm>
            <a:off x="6000595" y="1700808"/>
            <a:ext cx="4271075" cy="1585595"/>
          </a:xfrm>
          <a:prstGeom prst="rect">
            <a:avLst/>
          </a:prstGeom>
          <a:noFill/>
          <a:ln w="9525">
            <a:noFill/>
            <a:miter lim="800000"/>
          </a:ln>
        </p:spPr>
        <p:txBody>
          <a:bodyPr wrap="square">
            <a:spAutoFit/>
          </a:bodyPr>
          <a:lstStyle/>
          <a:p>
            <a:pPr>
              <a:lnSpc>
                <a:spcPct val="120000"/>
              </a:lnSpc>
            </a:pPr>
            <a:r>
              <a:rPr lang="zh-CN" sz="900">
                <a:solidFill>
                  <a:schemeClr val="bg1"/>
                </a:solidFill>
                <a:latin typeface="微软雅黑" panose="020B0503020204020204" pitchFamily="34" charset="-122"/>
                <a:ea typeface="微软雅黑" panose="020B0503020204020204" pitchFamily="34" charset="-122"/>
                <a:cs typeface="Arial" panose="020B0604020202020204"/>
              </a:rPr>
              <a:t> </a:t>
            </a:r>
            <a:r>
              <a:rPr lang="he-IL" sz="900">
                <a:solidFill>
                  <a:schemeClr val="bg1"/>
                </a:solidFill>
                <a:latin typeface="微软雅黑" panose="020B0503020204020204" pitchFamily="34" charset="-122"/>
                <a:ea typeface="微软雅黑" panose="020B0503020204020204" pitchFamily="34" charset="-122"/>
                <a:cs typeface="Arial" panose="020B0604020202020204"/>
              </a:rPr>
              <a:t>טכנולוגיית </a:t>
            </a:r>
            <a:r>
              <a:rPr lang="zh-CN" sz="900">
                <a:solidFill>
                  <a:schemeClr val="bg1"/>
                </a:solidFill>
                <a:latin typeface="微软雅黑" panose="020B0503020204020204" pitchFamily="34" charset="-122"/>
                <a:ea typeface="微软雅黑" panose="020B0503020204020204" pitchFamily="34" charset="-122"/>
                <a:cs typeface="Arial" panose="020B0604020202020204"/>
              </a:rPr>
              <a:t>PVT</a:t>
            </a:r>
            <a:r>
              <a:rPr lang="he-IL" sz="900">
                <a:solidFill>
                  <a:schemeClr val="bg1"/>
                </a:solidFill>
                <a:latin typeface="微软雅黑" panose="020B0503020204020204" pitchFamily="34" charset="-122"/>
                <a:ea typeface="微软雅黑" panose="020B0503020204020204" pitchFamily="34" charset="-122"/>
                <a:cs typeface="Arial" panose="020B0604020202020204"/>
              </a:rPr>
              <a:t> היא סוג של טכנולוגיית חום ואספקת חשמל משולבת פוטו-וולטאית ותרמית סולארית משולבת. לוחות </a:t>
            </a:r>
            <a:r>
              <a:rPr lang="zh-CN" sz="900">
                <a:solidFill>
                  <a:schemeClr val="bg1"/>
                </a:solidFill>
                <a:latin typeface="微软雅黑" panose="020B0503020204020204" pitchFamily="34" charset="-122"/>
                <a:ea typeface="微软雅黑" panose="020B0503020204020204" pitchFamily="34" charset="-122"/>
                <a:cs typeface="Arial" panose="020B0604020202020204"/>
              </a:rPr>
              <a:t>PV</a:t>
            </a:r>
            <a:r>
              <a:rPr lang="he-IL" sz="900">
                <a:solidFill>
                  <a:schemeClr val="bg1"/>
                </a:solidFill>
                <a:latin typeface="微软雅黑" panose="020B0503020204020204" pitchFamily="34" charset="-122"/>
                <a:ea typeface="微软雅黑" panose="020B0503020204020204" pitchFamily="34" charset="-122"/>
                <a:cs typeface="Arial" panose="020B0604020202020204"/>
              </a:rPr>
              <a:t> מסורתיים מקבלים 100% מקרינת השמש, אך ממירים רק כ-17-23% מהאנרגיה לחשמל, בעוד ש-5% הנותרים מוחזרים, ו-65%-70% הנותרים של האנרגיה הסולארית נספגים על ידי לוחות </a:t>
            </a:r>
            <a:r>
              <a:rPr lang="zh-CN" sz="900">
                <a:solidFill>
                  <a:schemeClr val="bg1"/>
                </a:solidFill>
                <a:latin typeface="微软雅黑" panose="020B0503020204020204" pitchFamily="34" charset="-122"/>
                <a:ea typeface="微软雅黑" panose="020B0503020204020204" pitchFamily="34" charset="-122"/>
                <a:cs typeface="Arial" panose="020B0604020202020204"/>
              </a:rPr>
              <a:t>PV</a:t>
            </a:r>
            <a:r>
              <a:rPr lang="he-IL" sz="900">
                <a:solidFill>
                  <a:schemeClr val="bg1"/>
                </a:solidFill>
                <a:latin typeface="微软雅黑" panose="020B0503020204020204" pitchFamily="34" charset="-122"/>
                <a:ea typeface="微软雅黑" panose="020B0503020204020204" pitchFamily="34" charset="-122"/>
                <a:cs typeface="Arial" panose="020B0604020202020204"/>
              </a:rPr>
              <a:t> מסורתיים כדי לייצר חום, אשר מופץ לאחר מכן באוויר. עם זאת, טכנולוגיית ה- </a:t>
            </a:r>
            <a:r>
              <a:rPr lang="zh-CN" sz="900">
                <a:solidFill>
                  <a:schemeClr val="bg1"/>
                </a:solidFill>
                <a:latin typeface="微软雅黑" panose="020B0503020204020204" pitchFamily="34" charset="-122"/>
                <a:ea typeface="微软雅黑" panose="020B0503020204020204" pitchFamily="34" charset="-122"/>
                <a:cs typeface="Arial" panose="020B0604020202020204"/>
              </a:rPr>
              <a:t>PVT</a:t>
            </a:r>
            <a:r>
              <a:rPr lang="he-IL" sz="900">
                <a:solidFill>
                  <a:schemeClr val="bg1"/>
                </a:solidFill>
                <a:latin typeface="微软雅黑" panose="020B0503020204020204" pitchFamily="34" charset="-122"/>
                <a:ea typeface="微软雅黑" panose="020B0503020204020204" pitchFamily="34" charset="-122"/>
                <a:cs typeface="Arial" panose="020B0604020202020204"/>
              </a:rPr>
              <a:t> שלנו, על ידי מקסום הספיגה של חלק זה של חום הפסולת של הפאנלים הסולאריים, באמצעות משאבת הסירקולציה, המאוחסנת במיכל המים, ושימוש במשאבות חום, משאבת חום ממקור מים וטכנולוגיות אחרות, כדי להשיג את הצורך במים חמים, חימום.</a:t>
            </a:r>
            <a:r>
              <a:rPr lang="zh-CN" sz="900">
                <a:solidFill>
                  <a:schemeClr val="bg1"/>
                </a:solidFill>
                <a:latin typeface="微软雅黑" panose="020B0503020204020204" pitchFamily="34" charset="-122"/>
                <a:ea typeface="微软雅黑" panose="020B0503020204020204" pitchFamily="34" charset="-122"/>
                <a:cs typeface="Arial" panose="020B0604020202020204"/>
              </a:rPr>
              <a:t> </a:t>
            </a:r>
            <a:r>
              <a:rPr lang="he-IL" sz="900">
                <a:solidFill>
                  <a:schemeClr val="bg1"/>
                </a:solidFill>
                <a:latin typeface="微软雅黑" panose="020B0503020204020204" pitchFamily="34" charset="-122"/>
                <a:ea typeface="微软雅黑" panose="020B0503020204020204" pitchFamily="34" charset="-122"/>
                <a:cs typeface="Arial" panose="020B0604020202020204"/>
              </a:rPr>
              <a:t>טכנולוגיית </a:t>
            </a:r>
            <a:r>
              <a:rPr lang="zh-CN" sz="900">
                <a:solidFill>
                  <a:schemeClr val="bg1"/>
                </a:solidFill>
                <a:latin typeface="微软雅黑" panose="020B0503020204020204" pitchFamily="34" charset="-122"/>
                <a:ea typeface="微软雅黑" panose="020B0503020204020204" pitchFamily="34" charset="-122"/>
                <a:cs typeface="Arial" panose="020B0604020202020204"/>
              </a:rPr>
              <a:t>PVT</a:t>
            </a:r>
            <a:r>
              <a:rPr lang="he-IL" sz="900">
                <a:solidFill>
                  <a:schemeClr val="bg1"/>
                </a:solidFill>
                <a:latin typeface="微软雅黑" panose="020B0503020204020204" pitchFamily="34" charset="-122"/>
                <a:ea typeface="微软雅黑" panose="020B0503020204020204" pitchFamily="34" charset="-122"/>
                <a:cs typeface="Arial" panose="020B0604020202020204"/>
              </a:rPr>
              <a:t> מגבירה את היעילות הכוללת תוך ניצול טוב יותר של הספקטרום הסולארי.</a:t>
            </a:r>
          </a:p>
        </p:txBody>
      </p:sp>
      <p:sp>
        <p:nvSpPr>
          <p:cNvPr id="13" name="TextBox 12"/>
          <p:cNvSpPr txBox="1">
            <a:spLocks noChangeArrowheads="1"/>
          </p:cNvSpPr>
          <p:nvPr/>
        </p:nvSpPr>
        <p:spPr bwMode="auto">
          <a:xfrm>
            <a:off x="2248494" y="4054881"/>
            <a:ext cx="3484907" cy="829945"/>
          </a:xfrm>
          <a:prstGeom prst="rect">
            <a:avLst/>
          </a:prstGeom>
          <a:noFill/>
          <a:ln w="9525">
            <a:noFill/>
            <a:miter lim="800000"/>
          </a:ln>
        </p:spPr>
        <p:txBody>
          <a:bodyPr wrap="square">
            <a:spAutoFit/>
          </a:bodyPr>
          <a:lstStyle/>
          <a:p>
            <a:pPr>
              <a:lnSpc>
                <a:spcPct val="120000"/>
              </a:lnSpc>
            </a:pPr>
            <a:r>
              <a:rPr lang="zh-CN" sz="1000">
                <a:solidFill>
                  <a:schemeClr val="bg1"/>
                </a:solidFill>
                <a:latin typeface="微软雅黑" panose="020B0503020204020204" pitchFamily="34" charset="-122"/>
                <a:ea typeface="微软雅黑" panose="020B0503020204020204" pitchFamily="34" charset="-122"/>
                <a:cs typeface="Arial" panose="020B0604020202020204"/>
              </a:rPr>
              <a:t> </a:t>
            </a:r>
            <a:r>
              <a:rPr lang="he-IL" sz="1000">
                <a:solidFill>
                  <a:schemeClr val="bg1"/>
                </a:solidFill>
                <a:latin typeface="微软雅黑" panose="020B0503020204020204" pitchFamily="34" charset="-122"/>
                <a:ea typeface="微软雅黑" panose="020B0503020204020204" pitchFamily="34" charset="-122"/>
                <a:cs typeface="Arial" panose="020B0604020202020204"/>
              </a:rPr>
              <a:t>לוחות </a:t>
            </a:r>
            <a:r>
              <a:rPr lang="zh-CN" sz="1000">
                <a:solidFill>
                  <a:schemeClr val="bg1"/>
                </a:solidFill>
                <a:latin typeface="微软雅黑" panose="020B0503020204020204" pitchFamily="34" charset="-122"/>
                <a:ea typeface="微软雅黑" panose="020B0503020204020204" pitchFamily="34" charset="-122"/>
                <a:cs typeface="Arial" panose="020B0604020202020204"/>
              </a:rPr>
              <a:t>PVT</a:t>
            </a:r>
            <a:r>
              <a:rPr lang="he-IL" sz="1000">
                <a:solidFill>
                  <a:schemeClr val="bg1"/>
                </a:solidFill>
                <a:latin typeface="微软雅黑" panose="020B0503020204020204" pitchFamily="34" charset="-122"/>
                <a:ea typeface="微软雅黑" panose="020B0503020204020204" pitchFamily="34" charset="-122"/>
                <a:cs typeface="Arial" panose="020B0604020202020204"/>
              </a:rPr>
              <a:t> לוכדים את חום הפסולת של לוחות </a:t>
            </a:r>
            <a:r>
              <a:rPr lang="zh-CN" sz="1000">
                <a:solidFill>
                  <a:schemeClr val="bg1"/>
                </a:solidFill>
                <a:latin typeface="微软雅黑" panose="020B0503020204020204" pitchFamily="34" charset="-122"/>
                <a:ea typeface="微软雅黑" panose="020B0503020204020204" pitchFamily="34" charset="-122"/>
                <a:cs typeface="Arial" panose="020B0604020202020204"/>
              </a:rPr>
              <a:t>PV</a:t>
            </a:r>
            <a:r>
              <a:rPr lang="he-IL" sz="1000">
                <a:solidFill>
                  <a:schemeClr val="bg1"/>
                </a:solidFill>
                <a:latin typeface="微软雅黑" panose="020B0503020204020204" pitchFamily="34" charset="-122"/>
                <a:ea typeface="微软雅黑" panose="020B0503020204020204" pitchFamily="34" charset="-122"/>
                <a:cs typeface="Arial" panose="020B0604020202020204"/>
              </a:rPr>
              <a:t> תוך קירורם, ומגבירים את מכירות ייצור החשמל של הפאנלים. יש לה פוטנציאל לשפר את מכירות ייצור החשמל בכ-11% בכל ימות השנה ועד 21% בקיץ.</a:t>
            </a:r>
          </a:p>
        </p:txBody>
      </p:sp>
      <p:cxnSp>
        <p:nvCxnSpPr>
          <p:cNvPr id="15" name="直接连接符 14"/>
          <p:cNvCxnSpPr/>
          <p:nvPr/>
        </p:nvCxnSpPr>
        <p:spPr>
          <a:xfrm>
            <a:off x="6095206" y="3413647"/>
            <a:ext cx="40106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353508" y="5283832"/>
            <a:ext cx="32724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2500"/>
                            </p:stCondLst>
                            <p:childTnLst>
                              <p:par>
                                <p:cTn id="27" presetID="4"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750"/>
                                        <p:tgtEl>
                                          <p:spTgt spid="3"/>
                                        </p:tgtEl>
                                      </p:cBhvr>
                                    </p:animEffect>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16" presetClass="entr" presetSubtype="37"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par>
                          <p:cTn id="39" fill="hold">
                            <p:stCondLst>
                              <p:cond delay="45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550590" y="5485757"/>
            <a:ext cx="11089232" cy="829945"/>
          </a:xfrm>
          <a:prstGeom prst="rect">
            <a:avLst/>
          </a:prstGeom>
        </p:spPr>
        <p:txBody>
          <a:bodyPr wrap="square">
            <a:spAutoFit/>
          </a:bodyPr>
          <a:lstStyle/>
          <a:p>
            <a:pPr indent="457200">
              <a:lnSpc>
                <a:spcPct val="150000"/>
              </a:lnSpc>
            </a:pPr>
            <a:r>
              <a:rPr lang="zh-CN"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 </a:t>
            </a:r>
            <a:r>
              <a:rPr lang="he-IL"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כאשר הטמפרטורה מספקת, ניתן להפוך לחלוטין פאנלים פוטו-וולטאיים סולאריים לחשמל. לוחות ה-</a:t>
            </a:r>
            <a:r>
              <a:rPr lang="zh-CN"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PVT</a:t>
            </a:r>
            <a:r>
              <a:rPr lang="he-IL"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 שלנו מפחיתים את טמפרטורת פני השטח של פאנלים סולאריים, ומגבירים את יעילות ייצור החשמל.</a:t>
            </a:r>
          </a:p>
        </p:txBody>
      </p:sp>
      <p:sp>
        <p:nvSpPr>
          <p:cNvPr id="46" name="TextBox 45"/>
          <p:cNvSpPr txBox="1"/>
          <p:nvPr/>
        </p:nvSpPr>
        <p:spPr>
          <a:xfrm>
            <a:off x="1103164" y="169476"/>
            <a:ext cx="2664296"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טכנולוגיה של </a:t>
            </a:r>
            <a:r>
              <a:rPr lang="zh-CN"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pic>
        <p:nvPicPr>
          <p:cNvPr id="17" name="图片 16"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
        <p:nvSpPr>
          <p:cNvPr id="6" name="文本框 5">
            <a:extLst>
              <a:ext uri="{FF2B5EF4-FFF2-40B4-BE49-F238E27FC236}">
                <a16:creationId xmlns:a16="http://schemas.microsoft.com/office/drawing/2014/main" id="{8ACCC44D-9BFD-98CD-312D-BC0637397048}"/>
              </a:ext>
            </a:extLst>
          </p:cNvPr>
          <p:cNvSpPr txBox="1"/>
          <p:nvPr/>
        </p:nvSpPr>
        <p:spPr>
          <a:xfrm rot="5400000">
            <a:off x="690915" y="2712611"/>
            <a:ext cx="3689082" cy="369332"/>
          </a:xfrm>
          <a:prstGeom prst="rect">
            <a:avLst/>
          </a:prstGeom>
          <a:solidFill>
            <a:srgbClr val="E2E2E2"/>
          </a:solidFill>
        </p:spPr>
        <p:txBody>
          <a:bodyPr wrap="square">
            <a:spAutoFit/>
          </a:bodyPr>
          <a:lstStyle/>
          <a:p>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קרינה ספקטרלית </a:t>
            </a:r>
            <a:r>
              <a:rPr lang="en-US" altLang="zh-CN" sz="1600" kern="100" dirty="0" err="1">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Eλ</a:t>
            </a:r>
            <a:r>
              <a:rPr lang="en-US" alt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 [W/m</a:t>
            </a:r>
            <a:r>
              <a:rPr lang="he-IL" altLang="zh-CN" sz="1800" kern="100" baseline="300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2</a:t>
            </a:r>
            <a:r>
              <a:rPr lang="en-US" alt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nm]</a:t>
            </a:r>
            <a:endParaRPr lang="zh-CN" altLang="en-US" dirty="0"/>
          </a:p>
        </p:txBody>
      </p:sp>
      <p:sp>
        <p:nvSpPr>
          <p:cNvPr id="8" name="文本框 7">
            <a:extLst>
              <a:ext uri="{FF2B5EF4-FFF2-40B4-BE49-F238E27FC236}">
                <a16:creationId xmlns:a16="http://schemas.microsoft.com/office/drawing/2014/main" id="{49814AA1-69A9-A9ED-60F5-7E04561B39E3}"/>
              </a:ext>
            </a:extLst>
          </p:cNvPr>
          <p:cNvSpPr txBox="1"/>
          <p:nvPr/>
        </p:nvSpPr>
        <p:spPr>
          <a:xfrm>
            <a:off x="4841342" y="1402594"/>
            <a:ext cx="1541896" cy="369332"/>
          </a:xfrm>
          <a:prstGeom prst="rect">
            <a:avLst/>
          </a:prstGeom>
          <a:solidFill>
            <a:srgbClr val="F8F8F8"/>
          </a:solidFill>
        </p:spPr>
        <p:txBody>
          <a:bodyPr wrap="square">
            <a:spAutoFit/>
          </a:bodyPr>
          <a:lstStyle/>
          <a:p>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קרינה סולארית</a:t>
            </a:r>
            <a:endParaRPr lang="zh-CN" altLang="en-US" dirty="0"/>
          </a:p>
        </p:txBody>
      </p:sp>
      <p:sp>
        <p:nvSpPr>
          <p:cNvPr id="9" name="文本框 8">
            <a:extLst>
              <a:ext uri="{FF2B5EF4-FFF2-40B4-BE49-F238E27FC236}">
                <a16:creationId xmlns:a16="http://schemas.microsoft.com/office/drawing/2014/main" id="{CBF54361-8BB4-965D-1175-52958228AA6F}"/>
              </a:ext>
            </a:extLst>
          </p:cNvPr>
          <p:cNvSpPr txBox="1"/>
          <p:nvPr/>
        </p:nvSpPr>
        <p:spPr>
          <a:xfrm>
            <a:off x="5015086" y="1779884"/>
            <a:ext cx="1541896" cy="369332"/>
          </a:xfrm>
          <a:prstGeom prst="rect">
            <a:avLst/>
          </a:prstGeom>
          <a:solidFill>
            <a:srgbClr val="F8F8F8"/>
          </a:solidFill>
        </p:spPr>
        <p:txBody>
          <a:bodyPr wrap="square">
            <a:spAutoFit/>
          </a:bodyPr>
          <a:lstStyle/>
          <a:p>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הפסדים אופטיים</a:t>
            </a:r>
            <a:endParaRPr lang="zh-CN" altLang="en-US" dirty="0"/>
          </a:p>
        </p:txBody>
      </p:sp>
      <p:sp>
        <p:nvSpPr>
          <p:cNvPr id="10" name="文本框 9">
            <a:extLst>
              <a:ext uri="{FF2B5EF4-FFF2-40B4-BE49-F238E27FC236}">
                <a16:creationId xmlns:a16="http://schemas.microsoft.com/office/drawing/2014/main" id="{24B38733-0A69-35D6-81B9-F17596EDE567}"/>
              </a:ext>
            </a:extLst>
          </p:cNvPr>
          <p:cNvSpPr txBox="1"/>
          <p:nvPr/>
        </p:nvSpPr>
        <p:spPr>
          <a:xfrm>
            <a:off x="5322254" y="2168215"/>
            <a:ext cx="1541896" cy="369332"/>
          </a:xfrm>
          <a:prstGeom prst="rect">
            <a:avLst/>
          </a:prstGeom>
          <a:solidFill>
            <a:srgbClr val="F8F8F8"/>
          </a:solidFill>
        </p:spPr>
        <p:txBody>
          <a:bodyPr wrap="square">
            <a:spAutoFit/>
          </a:bodyPr>
          <a:lstStyle/>
          <a:p>
            <a:pPr algn="l"/>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הפסדי חום</a:t>
            </a:r>
            <a:endParaRPr lang="zh-CN" altLang="en-US" dirty="0"/>
          </a:p>
        </p:txBody>
      </p:sp>
      <p:sp>
        <p:nvSpPr>
          <p:cNvPr id="11" name="文本框 10">
            <a:extLst>
              <a:ext uri="{FF2B5EF4-FFF2-40B4-BE49-F238E27FC236}">
                <a16:creationId xmlns:a16="http://schemas.microsoft.com/office/drawing/2014/main" id="{24591CAC-D825-B01A-4A35-0C70389761A3}"/>
              </a:ext>
            </a:extLst>
          </p:cNvPr>
          <p:cNvSpPr txBox="1"/>
          <p:nvPr/>
        </p:nvSpPr>
        <p:spPr>
          <a:xfrm>
            <a:off x="5653094" y="2876364"/>
            <a:ext cx="1541896" cy="369332"/>
          </a:xfrm>
          <a:prstGeom prst="rect">
            <a:avLst/>
          </a:prstGeom>
          <a:solidFill>
            <a:srgbClr val="F8F8F8"/>
          </a:solidFill>
        </p:spPr>
        <p:txBody>
          <a:bodyPr wrap="square">
            <a:spAutoFit/>
          </a:bodyPr>
          <a:lstStyle/>
          <a:p>
            <a:pPr algn="l"/>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רווח חום </a:t>
            </a:r>
            <a:endParaRPr lang="zh-CN" altLang="en-US" dirty="0"/>
          </a:p>
        </p:txBody>
      </p:sp>
      <p:sp>
        <p:nvSpPr>
          <p:cNvPr id="12" name="文本框 11">
            <a:extLst>
              <a:ext uri="{FF2B5EF4-FFF2-40B4-BE49-F238E27FC236}">
                <a16:creationId xmlns:a16="http://schemas.microsoft.com/office/drawing/2014/main" id="{7187B2DB-5C1D-1C64-0B22-2BBDFD97A20A}"/>
              </a:ext>
            </a:extLst>
          </p:cNvPr>
          <p:cNvSpPr txBox="1"/>
          <p:nvPr/>
        </p:nvSpPr>
        <p:spPr>
          <a:xfrm>
            <a:off x="5951190" y="3365403"/>
            <a:ext cx="1541896" cy="369332"/>
          </a:xfrm>
          <a:prstGeom prst="rect">
            <a:avLst/>
          </a:prstGeom>
          <a:solidFill>
            <a:srgbClr val="F8F8F8"/>
          </a:solidFill>
        </p:spPr>
        <p:txBody>
          <a:bodyPr wrap="square">
            <a:spAutoFit/>
          </a:bodyPr>
          <a:lstStyle/>
          <a:p>
            <a:pPr algn="l"/>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רווחי חשמל</a:t>
            </a:r>
            <a:endParaRPr lang="zh-CN" altLang="en-US" dirty="0"/>
          </a:p>
        </p:txBody>
      </p:sp>
      <p:sp>
        <p:nvSpPr>
          <p:cNvPr id="13" name="文本框 12">
            <a:extLst>
              <a:ext uri="{FF2B5EF4-FFF2-40B4-BE49-F238E27FC236}">
                <a16:creationId xmlns:a16="http://schemas.microsoft.com/office/drawing/2014/main" id="{33960B0D-D70F-0641-E28B-D9E3F0328B85}"/>
              </a:ext>
            </a:extLst>
          </p:cNvPr>
          <p:cNvSpPr txBox="1"/>
          <p:nvPr/>
        </p:nvSpPr>
        <p:spPr>
          <a:xfrm>
            <a:off x="5159102" y="5021115"/>
            <a:ext cx="2035888" cy="369332"/>
          </a:xfrm>
          <a:prstGeom prst="rect">
            <a:avLst/>
          </a:prstGeom>
          <a:solidFill>
            <a:srgbClr val="F8F8F8"/>
          </a:solidFill>
        </p:spPr>
        <p:txBody>
          <a:bodyPr wrap="square">
            <a:spAutoFit/>
          </a:bodyPr>
          <a:lstStyle/>
          <a:p>
            <a:pPr algn="ct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אורך גל </a:t>
            </a:r>
            <a:r>
              <a:rPr lang="en-US"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λ   [nm]</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2664296"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טכנולוגיה של </a:t>
            </a:r>
            <a:r>
              <a:rPr lang="zh-CN"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pic>
        <p:nvPicPr>
          <p:cNvPr id="5" name="图片 4"/>
          <p:cNvPicPr>
            <a:picLocks noChangeAspect="1"/>
          </p:cNvPicPr>
          <p:nvPr/>
        </p:nvPicPr>
        <p:blipFill>
          <a:blip r:embed="rId3">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p:cNvPicPr>
            <a:picLocks noChangeAspect="1"/>
          </p:cNvPicPr>
          <p:nvPr/>
        </p:nvPicPr>
        <p:blipFill>
          <a:blip r:embed="rId4"/>
          <a:stretch>
            <a:fillRect/>
          </a:stretch>
        </p:blipFill>
        <p:spPr>
          <a:xfrm>
            <a:off x="7463358" y="1439688"/>
            <a:ext cx="2446917" cy="4855361"/>
          </a:xfrm>
          <a:prstGeom prst="rect">
            <a:avLst/>
          </a:prstGeom>
        </p:spPr>
      </p:pic>
      <p:sp>
        <p:nvSpPr>
          <p:cNvPr id="7" name="矩形 6"/>
          <p:cNvSpPr/>
          <p:nvPr/>
        </p:nvSpPr>
        <p:spPr>
          <a:xfrm>
            <a:off x="1103164" y="940577"/>
            <a:ext cx="7315781" cy="460375"/>
          </a:xfrm>
          <a:prstGeom prst="rect">
            <a:avLst/>
          </a:prstGeom>
        </p:spPr>
        <p:txBody>
          <a:bodyPr wrap="square">
            <a:spAutoFit/>
          </a:bodyPr>
          <a:lstStyle/>
          <a:p>
            <a:pPr>
              <a:lnSpc>
                <a:spcPct val="150000"/>
              </a:lnSpc>
            </a:pPr>
            <a:r>
              <a:rPr lang="he-IL"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דיאגרמה סכמטית של מבנה לוחות ה- </a:t>
            </a:r>
            <a:r>
              <a:rPr lang="zh-CN"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PVT</a:t>
            </a:r>
            <a:r>
              <a:rPr lang="he-IL" sz="1600" b="1">
                <a:latin typeface="Arial" panose="020B0604020202020204" pitchFamily="34" charset="0"/>
                <a:ea typeface="微软雅黑" panose="020B0503020204020204" pitchFamily="34" charset="-122"/>
                <a:cs typeface="Arial" panose="020B0604020202020204"/>
                <a:sym typeface="Arial" panose="020B0604020202020204" pitchFamily="34" charset="0"/>
              </a:rPr>
              <a:t> שלנו</a:t>
            </a:r>
          </a:p>
        </p:txBody>
      </p:sp>
      <p:sp>
        <p:nvSpPr>
          <p:cNvPr id="8" name="文本框 7">
            <a:extLst>
              <a:ext uri="{FF2B5EF4-FFF2-40B4-BE49-F238E27FC236}">
                <a16:creationId xmlns:a16="http://schemas.microsoft.com/office/drawing/2014/main" id="{726DD37A-85E4-4D56-4BF5-5EF20D7F9B13}"/>
              </a:ext>
            </a:extLst>
          </p:cNvPr>
          <p:cNvSpPr txBox="1"/>
          <p:nvPr/>
        </p:nvSpPr>
        <p:spPr>
          <a:xfrm>
            <a:off x="2674366" y="4894560"/>
            <a:ext cx="1679948"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זכוכית מוקשחת</a:t>
            </a:r>
            <a:endParaRPr lang="zh-CN" altLang="en-US" dirty="0"/>
          </a:p>
        </p:txBody>
      </p:sp>
      <p:sp>
        <p:nvSpPr>
          <p:cNvPr id="9" name="文本框 8">
            <a:extLst>
              <a:ext uri="{FF2B5EF4-FFF2-40B4-BE49-F238E27FC236}">
                <a16:creationId xmlns:a16="http://schemas.microsoft.com/office/drawing/2014/main" id="{0CABC206-9421-BB01-24DF-4BFE7B3C647E}"/>
              </a:ext>
            </a:extLst>
          </p:cNvPr>
          <p:cNvSpPr txBox="1"/>
          <p:nvPr/>
        </p:nvSpPr>
        <p:spPr>
          <a:xfrm>
            <a:off x="2674366" y="5265809"/>
            <a:ext cx="1679948"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תא סולארי</a:t>
            </a:r>
            <a:endParaRPr lang="zh-CN" altLang="en-US" dirty="0"/>
          </a:p>
        </p:txBody>
      </p:sp>
      <p:sp>
        <p:nvSpPr>
          <p:cNvPr id="12" name="文本框 11">
            <a:extLst>
              <a:ext uri="{FF2B5EF4-FFF2-40B4-BE49-F238E27FC236}">
                <a16:creationId xmlns:a16="http://schemas.microsoft.com/office/drawing/2014/main" id="{97B5AB7F-BB11-5D5E-E5ED-246FC10FEA1F}"/>
              </a:ext>
            </a:extLst>
          </p:cNvPr>
          <p:cNvSpPr txBox="1"/>
          <p:nvPr/>
        </p:nvSpPr>
        <p:spPr>
          <a:xfrm>
            <a:off x="2674366" y="5997495"/>
            <a:ext cx="1679948"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צלחת איטום</a:t>
            </a:r>
            <a:endParaRPr lang="zh-CN" altLang="en-US" dirty="0"/>
          </a:p>
        </p:txBody>
      </p:sp>
      <p:sp>
        <p:nvSpPr>
          <p:cNvPr id="13" name="文本框 12">
            <a:extLst>
              <a:ext uri="{FF2B5EF4-FFF2-40B4-BE49-F238E27FC236}">
                <a16:creationId xmlns:a16="http://schemas.microsoft.com/office/drawing/2014/main" id="{198357F1-42E8-6339-0FC4-674AFF01A322}"/>
              </a:ext>
            </a:extLst>
          </p:cNvPr>
          <p:cNvSpPr txBox="1"/>
          <p:nvPr/>
        </p:nvSpPr>
        <p:spPr>
          <a:xfrm>
            <a:off x="4724798" y="4884048"/>
            <a:ext cx="1730447"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צינור חום</a:t>
            </a:r>
            <a:endParaRPr lang="zh-CN" altLang="en-US" dirty="0"/>
          </a:p>
        </p:txBody>
      </p:sp>
      <p:sp>
        <p:nvSpPr>
          <p:cNvPr id="14" name="文本框 13">
            <a:extLst>
              <a:ext uri="{FF2B5EF4-FFF2-40B4-BE49-F238E27FC236}">
                <a16:creationId xmlns:a16="http://schemas.microsoft.com/office/drawing/2014/main" id="{CFA2E7FC-AD33-C46A-8034-1E485617D789}"/>
              </a:ext>
            </a:extLst>
          </p:cNvPr>
          <p:cNvSpPr txBox="1"/>
          <p:nvPr/>
        </p:nvSpPr>
        <p:spPr>
          <a:xfrm>
            <a:off x="4724798" y="5229200"/>
            <a:ext cx="1730447"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צלחת החלפת חום</a:t>
            </a:r>
            <a:endParaRPr lang="zh-CN" altLang="en-US" dirty="0"/>
          </a:p>
        </p:txBody>
      </p:sp>
      <p:sp>
        <p:nvSpPr>
          <p:cNvPr id="15" name="文本框 14">
            <a:extLst>
              <a:ext uri="{FF2B5EF4-FFF2-40B4-BE49-F238E27FC236}">
                <a16:creationId xmlns:a16="http://schemas.microsoft.com/office/drawing/2014/main" id="{933E900B-5907-8A08-E294-5F32D65E28DC}"/>
              </a:ext>
            </a:extLst>
          </p:cNvPr>
          <p:cNvSpPr txBox="1"/>
          <p:nvPr/>
        </p:nvSpPr>
        <p:spPr>
          <a:xfrm>
            <a:off x="4724798" y="5577634"/>
            <a:ext cx="1730447"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שכבת בידוד</a:t>
            </a:r>
            <a:endParaRPr lang="zh-CN" altLang="en-US" dirty="0"/>
          </a:p>
        </p:txBody>
      </p:sp>
      <p:sp>
        <p:nvSpPr>
          <p:cNvPr id="16" name="文本框 15">
            <a:extLst>
              <a:ext uri="{FF2B5EF4-FFF2-40B4-BE49-F238E27FC236}">
                <a16:creationId xmlns:a16="http://schemas.microsoft.com/office/drawing/2014/main" id="{A836094F-A865-BF01-2ECD-E0B8D640896A}"/>
              </a:ext>
            </a:extLst>
          </p:cNvPr>
          <p:cNvSpPr txBox="1"/>
          <p:nvPr/>
        </p:nvSpPr>
        <p:spPr>
          <a:xfrm>
            <a:off x="4724798" y="5961583"/>
            <a:ext cx="1730447" cy="286425"/>
          </a:xfrm>
          <a:prstGeom prst="rect">
            <a:avLst/>
          </a:prstGeom>
          <a:solidFill>
            <a:srgbClr val="F8F8F8"/>
          </a:solidFill>
        </p:spPr>
        <p:txBody>
          <a:bodyPr wrap="square">
            <a:spAutoFit/>
          </a:bodyPr>
          <a:lstStyle/>
          <a:p>
            <a:pPr algn="l">
              <a:lnSpc>
                <a:spcPts val="1400"/>
              </a:lnSpc>
            </a:pPr>
            <a:r>
              <a:rPr lang="he-IL" altLang="zh-CN" sz="18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מסגרת סגסוגת</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2664296" cy="398780"/>
          </a:xfrm>
          <a:prstGeom prst="rect">
            <a:avLst/>
          </a:prstGeom>
          <a:noFill/>
        </p:spPr>
        <p:txBody>
          <a:bodyPr wrap="square" rtlCol="0">
            <a:spAutoFit/>
          </a:bodyPr>
          <a:lstStyle/>
          <a:p>
            <a:r>
              <a:rPr lang="he-IL"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טכנולוגיה של </a:t>
            </a:r>
            <a:r>
              <a:rPr lang="zh-CN" sz="2000" b="1">
                <a:solidFill>
                  <a:schemeClr val="accent5">
                    <a:lumMod val="50000"/>
                  </a:schemeClr>
                </a:solidFill>
                <a:latin typeface="微软雅黑" panose="020B0503020204020204" pitchFamily="34" charset="-122"/>
                <a:ea typeface="微软雅黑" panose="020B0503020204020204" pitchFamily="34" charset="-122"/>
                <a:cs typeface="Arial" panose="020B0604020202020204"/>
              </a:rPr>
              <a:t>PVT</a:t>
            </a:r>
          </a:p>
        </p:txBody>
      </p:sp>
      <p:pic>
        <p:nvPicPr>
          <p:cNvPr id="8" name="图片 7" descr="电脑游戏的截图&#10;&#10;低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YzNzExMmQwNzFhODM2OTFkNmQ4NjJmZjNiZmVlZDAifQ=="/>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1231</Words>
  <Application>Microsoft Office PowerPoint</Application>
  <PresentationFormat>自定义</PresentationFormat>
  <Paragraphs>197</Paragraphs>
  <Slides>20</Slides>
  <Notes>20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20</vt:i4>
      </vt:variant>
    </vt:vector>
  </HeadingPairs>
  <TitlesOfParts>
    <vt:vector size="28" baseType="lpstr">
      <vt:lpstr>锐字荣光黑简1.0</vt:lpstr>
      <vt:lpstr>微软雅黑</vt:lpstr>
      <vt:lpstr>Arial</vt:lpstr>
      <vt:lpstr>Arial Black</vt:lpstr>
      <vt:lpstr>Calibri</vt:lpstr>
      <vt:lpstr>Impact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BAIEEE</cp:lastModifiedBy>
  <cp:revision>313</cp:revision>
  <dcterms:created xsi:type="dcterms:W3CDTF">2016-04-14T03:39:00Z</dcterms:created>
  <dcterms:modified xsi:type="dcterms:W3CDTF">2022-06-15T02:25:17Z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512B40311DA24FF18864AF8944BCC499</vt:lpwstr>
  </property>
  <property fmtid="{D5CDD505-2E9C-101B-9397-08002B2CF9AE}" pid="3" name="KSOProductBuildVer">
    <vt:lpwstr>2052-11.1.0.11744</vt:lpwstr>
  </property>
</Properties>
</file>