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3" r:id="rId3"/>
    <p:sldId id="286" r:id="rId4"/>
    <p:sldId id="284" r:id="rId5"/>
    <p:sldId id="32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289" r:id="rId20"/>
    <p:sldId id="340" r:id="rId21"/>
    <p:sldId id="323" r:id="rId22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2990"/>
    <a:srgbClr val="000000"/>
    <a:srgbClr val="F8F8F8"/>
    <a:srgbClr val="FDFDFD"/>
    <a:srgbClr val="D0D0D0"/>
    <a:srgbClr val="DDE5E3"/>
    <a:srgbClr val="F7F7F7"/>
    <a:srgbClr val="EDEDED"/>
    <a:srgbClr val="19C3FF"/>
    <a:srgbClr val="00C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 autoAdjust="0"/>
    <p:restoredTop sz="93080" autoAdjust="0"/>
  </p:normalViewPr>
  <p:slideViewPr>
    <p:cSldViewPr>
      <p:cViewPr>
        <p:scale>
          <a:sx n="75" d="100"/>
          <a:sy n="75" d="100"/>
        </p:scale>
        <p:origin x="1068" y="7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82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669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01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748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952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516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809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22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3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633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12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3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041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90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7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31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33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0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3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90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1B9AC9E-E3AA-8465-44B5-43D1A7997836}"/>
              </a:ext>
            </a:extLst>
          </p:cNvPr>
          <p:cNvSpPr/>
          <p:nvPr userDrawn="1"/>
        </p:nvSpPr>
        <p:spPr>
          <a:xfrm>
            <a:off x="10851972" y="314346"/>
            <a:ext cx="1093995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pPr algn="ctr">
                <a:defRPr/>
              </a:pPr>
              <a:t>‹#›</a:t>
            </a:fld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34283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2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A_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PA_文本框 3"/>
          <p:cNvSpPr txBox="1"/>
          <p:nvPr>
            <p:custDataLst>
              <p:tags r:id="rId3"/>
            </p:custDataLst>
          </p:nvPr>
        </p:nvSpPr>
        <p:spPr>
          <a:xfrm>
            <a:off x="504583" y="4910336"/>
            <a:ext cx="57346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48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Система  </a:t>
            </a:r>
            <a:r>
              <a:rPr lang="en-US" altLang="zh-CN" sz="48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PVT</a:t>
            </a:r>
            <a:endParaRPr lang="zh-CN" altLang="en-US" sz="4800" b="1" kern="2200" spc="600" dirty="0"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44000">
                    <a:srgbClr val="0070C0">
                      <a:shade val="67500"/>
                      <a:satMod val="115000"/>
                    </a:srgbClr>
                  </a:gs>
                  <a:gs pos="75000">
                    <a:srgbClr val="00B0F0"/>
                  </a:gs>
                  <a:gs pos="56000">
                    <a:srgbClr val="0070C0">
                      <a:shade val="100000"/>
                      <a:satMod val="115000"/>
                    </a:srgbClr>
                  </a:gs>
                </a:gsLst>
                <a:lin ang="18000000" scaled="0"/>
                <a:tileRect/>
              </a:gra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" name="PA_文本框 3"/>
          <p:cNvSpPr txBox="1"/>
          <p:nvPr>
            <p:custDataLst>
              <p:tags r:id="rId4"/>
            </p:custDataLst>
          </p:nvPr>
        </p:nvSpPr>
        <p:spPr>
          <a:xfrm>
            <a:off x="5725035" y="5301208"/>
            <a:ext cx="507358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Цзясинская компания для Новой Энергии Цзюньюй</a:t>
            </a:r>
            <a:endParaRPr lang="zh-CN" altLang="en-US" sz="1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PA_Flowchart: Decision 8"/>
          <p:cNvSpPr/>
          <p:nvPr>
            <p:custDataLst>
              <p:tags r:id="rId5"/>
            </p:custDataLst>
          </p:nvPr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Flowchart: Decision 10"/>
          <p:cNvSpPr/>
          <p:nvPr>
            <p:custDataLst>
              <p:tags r:id="rId6"/>
            </p:custDataLst>
          </p:nvPr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Flowchart: Decision 13"/>
          <p:cNvSpPr/>
          <p:nvPr>
            <p:custDataLst>
              <p:tags r:id="rId7"/>
            </p:custDataLst>
          </p:nvPr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Flowchart: Decision 14"/>
          <p:cNvSpPr/>
          <p:nvPr>
            <p:custDataLst>
              <p:tags r:id="rId8"/>
            </p:custDataLst>
          </p:nvPr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Flowchart: Decision 16"/>
          <p:cNvSpPr/>
          <p:nvPr>
            <p:custDataLst>
              <p:tags r:id="rId9"/>
            </p:custDataLst>
          </p:nvPr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PA_文本框 3"/>
          <p:cNvSpPr txBox="1"/>
          <p:nvPr>
            <p:custDataLst>
              <p:tags r:id="rId10"/>
            </p:custDataLst>
          </p:nvPr>
        </p:nvSpPr>
        <p:spPr>
          <a:xfrm>
            <a:off x="5883910" y="4869160"/>
            <a:ext cx="464045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 </a:t>
            </a:r>
            <a:r>
              <a:rPr lang="ru-RU" altLang="zh-CN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сосредоточение</a:t>
            </a:r>
            <a:r>
              <a:rPr lang="zh-CN" altLang="en-US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 </a:t>
            </a:r>
            <a:r>
              <a:rPr lang="ru-RU" altLang="zh-CN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Качество</a:t>
            </a:r>
            <a:r>
              <a:rPr lang="zh-CN" altLang="en-US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 </a:t>
            </a:r>
            <a:r>
              <a:rPr lang="ru-RU" altLang="zh-CN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Добросовестность</a:t>
            </a:r>
            <a:r>
              <a:rPr lang="zh-CN" altLang="en-US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</a:t>
            </a:r>
            <a:endParaRPr lang="zh-CN" altLang="en-US" sz="20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PA_直接连接符 12"/>
          <p:cNvCxnSpPr/>
          <p:nvPr>
            <p:custDataLst>
              <p:tags r:id="rId11"/>
            </p:custDataLst>
          </p:nvPr>
        </p:nvCxnSpPr>
        <p:spPr>
          <a:xfrm>
            <a:off x="5651605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Flowchart: Decision 20"/>
          <p:cNvSpPr/>
          <p:nvPr>
            <p:custDataLst>
              <p:tags r:id="rId12"/>
            </p:custDataLst>
          </p:nvPr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文本框 45"/>
          <p:cNvSpPr txBox="1"/>
          <p:nvPr>
            <p:custDataLst>
              <p:tags r:id="rId13"/>
            </p:custDataLst>
          </p:nvPr>
        </p:nvSpPr>
        <p:spPr>
          <a:xfrm>
            <a:off x="5989943" y="602244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Наука и техника - это первая производительная сила,человек  - это первый ресурс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Arial Black" pitchFamily="34" charset="0"/>
              <a:ea typeface="方正细圆简体" pitchFamily="2" charset="-122"/>
            </a:endParaRPr>
          </a:p>
        </p:txBody>
      </p:sp>
      <p:sp>
        <p:nvSpPr>
          <p:cNvPr id="23" name="PA_Flowchart: Decision 22"/>
          <p:cNvSpPr/>
          <p:nvPr>
            <p:custDataLst>
              <p:tags r:id="rId14"/>
            </p:custDataLst>
          </p:nvPr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7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8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/>
      <p:bldP spid="21" grpId="0" animBg="1"/>
      <p:bldP spid="20" grpId="0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383387" y="3532366"/>
            <a:ext cx="20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Scope of application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ru-RU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содержание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26776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4800" b="1" dirty="0">
                <a:solidFill>
                  <a:srgbClr val="0070C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Сфера применения </a:t>
            </a:r>
            <a:r>
              <a:rPr lang="en-US" altLang="zh-CN" sz="4800" b="1" dirty="0">
                <a:solidFill>
                  <a:srgbClr val="0070C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PVT </a:t>
            </a:r>
          </a:p>
          <a:p>
            <a:pPr algn="ctr"/>
            <a:r>
              <a:rPr lang="ru-RU" altLang="zh-CN" sz="7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endParaRPr lang="zh-CN" altLang="en-US" sz="7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09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4254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zh-CN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Сфера применения </a:t>
            </a: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PVT 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64D13B5-B5A5-85B2-4BF0-EAA280185B4A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987DB222-FCE7-9EF1-4AAE-CAF16C40542D}"/>
              </a:ext>
            </a:extLst>
          </p:cNvPr>
          <p:cNvSpPr txBox="1"/>
          <p:nvPr/>
        </p:nvSpPr>
        <p:spPr>
          <a:xfrm>
            <a:off x="9115231" y="827419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Теплица, отопление фермы, отопление, удобрения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7" name="TextBox 6">
            <a:extLst>
              <a:ext uri="{FF2B5EF4-FFF2-40B4-BE49-F238E27FC236}">
                <a16:creationId xmlns:a16="http://schemas.microsoft.com/office/drawing/2014/main" id="{69392547-8563-0E5E-14E5-1C241C7D5E47}"/>
              </a:ext>
            </a:extLst>
          </p:cNvPr>
          <p:cNvSpPr txBox="1"/>
          <p:nvPr/>
        </p:nvSpPr>
        <p:spPr>
          <a:xfrm>
            <a:off x="305075" y="827420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Вода для отопления жилых помещений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0F0A3FEF-C831-5F99-4B26-67496AEFA37B}"/>
              </a:ext>
            </a:extLst>
          </p:cNvPr>
          <p:cNvSpPr txBox="1"/>
          <p:nvPr/>
        </p:nvSpPr>
        <p:spPr>
          <a:xfrm>
            <a:off x="3241794" y="812031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Бассейн с подогревом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B9BB5551-1CEE-E248-2788-0FFE9C2C15DB}"/>
              </a:ext>
            </a:extLst>
          </p:cNvPr>
          <p:cNvSpPr txBox="1"/>
          <p:nvPr/>
        </p:nvSpPr>
        <p:spPr>
          <a:xfrm>
            <a:off x="6178513" y="827419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Школы, больницы нагрев воды, отопление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pic>
        <p:nvPicPr>
          <p:cNvPr id="70" name="图片 69" descr="图示&#10;&#10;描述已自动生成">
            <a:extLst>
              <a:ext uri="{FF2B5EF4-FFF2-40B4-BE49-F238E27FC236}">
                <a16:creationId xmlns:a16="http://schemas.microsoft.com/office/drawing/2014/main" id="{1312BF5D-1170-0511-BEE6-B84647547D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7" y="1846912"/>
            <a:ext cx="11521440" cy="413302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5959993-003C-4FCE-B632-AE08840BDC7E}"/>
              </a:ext>
            </a:extLst>
          </p:cNvPr>
          <p:cNvSpPr txBox="1"/>
          <p:nvPr/>
        </p:nvSpPr>
        <p:spPr>
          <a:xfrm>
            <a:off x="110010" y="5013176"/>
            <a:ext cx="963736" cy="24622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en-US" altLang="zh-CN" sz="8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Расширительный</a:t>
            </a:r>
            <a:r>
              <a:rPr lang="en-US" altLang="zh-CN" sz="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8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бачок</a:t>
            </a:r>
            <a:endParaRPr lang="zh-CN" altLang="en-US" sz="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7F18EEB-968C-4E24-94B2-F349B300EA2B}"/>
              </a:ext>
            </a:extLst>
          </p:cNvPr>
          <p:cNvSpPr txBox="1"/>
          <p:nvPr/>
        </p:nvSpPr>
        <p:spPr>
          <a:xfrm>
            <a:off x="1342678" y="5259397"/>
            <a:ext cx="432196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Клапан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410F75-550A-4C81-9498-BE5321334A78}"/>
              </a:ext>
            </a:extLst>
          </p:cNvPr>
          <p:cNvSpPr txBox="1"/>
          <p:nvPr/>
        </p:nvSpPr>
        <p:spPr>
          <a:xfrm>
            <a:off x="1294879" y="4293096"/>
            <a:ext cx="432196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Клапан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55AA9B8-E73A-46C9-943C-296363B0C275}"/>
              </a:ext>
            </a:extLst>
          </p:cNvPr>
          <p:cNvSpPr txBox="1"/>
          <p:nvPr/>
        </p:nvSpPr>
        <p:spPr>
          <a:xfrm>
            <a:off x="6527254" y="4581128"/>
            <a:ext cx="432196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Клапан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FFF8235-89BB-4341-A285-DF318B370A17}"/>
              </a:ext>
            </a:extLst>
          </p:cNvPr>
          <p:cNvSpPr txBox="1"/>
          <p:nvPr/>
        </p:nvSpPr>
        <p:spPr>
          <a:xfrm>
            <a:off x="4583038" y="5445224"/>
            <a:ext cx="432196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Клапан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C63398F-89A8-48E7-A03F-FC71981FA3B4}"/>
              </a:ext>
            </a:extLst>
          </p:cNvPr>
          <p:cNvSpPr txBox="1"/>
          <p:nvPr/>
        </p:nvSpPr>
        <p:spPr>
          <a:xfrm>
            <a:off x="1440100" y="4642683"/>
            <a:ext cx="573950" cy="24622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Рабочая станция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2D91594-9406-400D-B9A0-6EDA5F1D2B6C}"/>
              </a:ext>
            </a:extLst>
          </p:cNvPr>
          <p:cNvSpPr txBox="1"/>
          <p:nvPr/>
        </p:nvSpPr>
        <p:spPr>
          <a:xfrm>
            <a:off x="4225186" y="3489397"/>
            <a:ext cx="573950" cy="24622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Бытовая вода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58C3C1A-32F5-4FE7-A52C-F639AB7EBD99}"/>
              </a:ext>
            </a:extLst>
          </p:cNvPr>
          <p:cNvSpPr txBox="1"/>
          <p:nvPr/>
        </p:nvSpPr>
        <p:spPr>
          <a:xfrm>
            <a:off x="3358902" y="5571582"/>
            <a:ext cx="866284" cy="24622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Резервуар с 2 змеевиками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4A26864-3157-48A2-B426-0242268EA473}"/>
              </a:ext>
            </a:extLst>
          </p:cNvPr>
          <p:cNvSpPr txBox="1"/>
          <p:nvPr/>
        </p:nvSpPr>
        <p:spPr>
          <a:xfrm>
            <a:off x="4196611" y="5221535"/>
            <a:ext cx="423664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en-US" altLang="zh-CN" sz="8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Насос</a:t>
            </a:r>
            <a:endParaRPr lang="az-Cyrl-AZ" altLang="zh-CN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6DF0E2A-3A10-4DA0-8700-EC4142E52CBB}"/>
              </a:ext>
            </a:extLst>
          </p:cNvPr>
          <p:cNvSpPr txBox="1"/>
          <p:nvPr/>
        </p:nvSpPr>
        <p:spPr>
          <a:xfrm>
            <a:off x="4296063" y="4533453"/>
            <a:ext cx="432196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Клапан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1EE1B7D-1668-4FF1-8CCF-436AA59452EC}"/>
              </a:ext>
            </a:extLst>
          </p:cNvPr>
          <p:cNvSpPr txBox="1"/>
          <p:nvPr/>
        </p:nvSpPr>
        <p:spPr>
          <a:xfrm>
            <a:off x="4862000" y="5289618"/>
            <a:ext cx="1521237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Бытовая система водоснабжения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34A5736-8CB7-4DBA-84AE-956188BBF08F}"/>
              </a:ext>
            </a:extLst>
          </p:cNvPr>
          <p:cNvSpPr txBox="1"/>
          <p:nvPr/>
        </p:nvSpPr>
        <p:spPr>
          <a:xfrm>
            <a:off x="4793574" y="4186900"/>
            <a:ext cx="1521237" cy="24622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Газовая установка центрального отопления</a:t>
            </a:r>
            <a:endParaRPr lang="zh-CN" altLang="en-US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F28E346-B892-4370-81AF-A775DEEB9D86}"/>
              </a:ext>
            </a:extLst>
          </p:cNvPr>
          <p:cNvSpPr txBox="1"/>
          <p:nvPr/>
        </p:nvSpPr>
        <p:spPr>
          <a:xfrm>
            <a:off x="6540708" y="4248454"/>
            <a:ext cx="423664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en-US" altLang="zh-CN" sz="8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Насос</a:t>
            </a:r>
            <a:endParaRPr lang="az-Cyrl-AZ" altLang="zh-CN" sz="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79B8EA2-FD42-4705-B5DE-D2A36A4C23EF}"/>
              </a:ext>
            </a:extLst>
          </p:cNvPr>
          <p:cNvSpPr txBox="1"/>
          <p:nvPr/>
        </p:nvSpPr>
        <p:spPr>
          <a:xfrm>
            <a:off x="5752885" y="3207292"/>
            <a:ext cx="573950" cy="12311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r>
              <a:rPr lang="az-Cyrl-AZ" altLang="zh-CN" sz="800" dirty="0">
                <a:latin typeface="Times New Roman" panose="02020603050405020304" pitchFamily="18" charset="0"/>
                <a:ea typeface="宋体" panose="02010600030101010101" pitchFamily="2" charset="-122"/>
              </a:rPr>
              <a:t>Радиаторы</a:t>
            </a:r>
          </a:p>
        </p:txBody>
      </p:sp>
    </p:spTree>
    <p:extLst>
      <p:ext uri="{BB962C8B-B14F-4D97-AF65-F5344CB8AC3E}">
        <p14:creationId xmlns:p14="http://schemas.microsoft.com/office/powerpoint/2010/main" val="32616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应用范围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64D13B5-B5A5-85B2-4BF0-EAA280185B4A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987DB222-FCE7-9EF1-4AAE-CAF16C40542D}"/>
              </a:ext>
            </a:extLst>
          </p:cNvPr>
          <p:cNvSpPr txBox="1"/>
          <p:nvPr/>
        </p:nvSpPr>
        <p:spPr>
          <a:xfrm>
            <a:off x="9115231" y="827420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Теплица, отопление фермы, отопление, удобрения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7" name="TextBox 6">
            <a:extLst>
              <a:ext uri="{FF2B5EF4-FFF2-40B4-BE49-F238E27FC236}">
                <a16:creationId xmlns:a16="http://schemas.microsoft.com/office/drawing/2014/main" id="{69392547-8563-0E5E-14E5-1C241C7D5E47}"/>
              </a:ext>
            </a:extLst>
          </p:cNvPr>
          <p:cNvSpPr txBox="1"/>
          <p:nvPr/>
        </p:nvSpPr>
        <p:spPr>
          <a:xfrm>
            <a:off x="305075" y="832428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Вода для отопления жилых помещений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0F0A3FEF-C831-5F99-4B26-67496AEFA37B}"/>
              </a:ext>
            </a:extLst>
          </p:cNvPr>
          <p:cNvSpPr txBox="1"/>
          <p:nvPr/>
        </p:nvSpPr>
        <p:spPr>
          <a:xfrm>
            <a:off x="3241794" y="908720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Бассейн с подогревом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B9BB5551-1CEE-E248-2788-0FFE9C2C15DB}"/>
              </a:ext>
            </a:extLst>
          </p:cNvPr>
          <p:cNvSpPr txBox="1"/>
          <p:nvPr/>
        </p:nvSpPr>
        <p:spPr>
          <a:xfrm>
            <a:off x="6178513" y="827420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Школы, больницы нагрев воды, отопление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69CB407-ACCF-4049-8DD7-ADBA4777CC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880" y="1224533"/>
            <a:ext cx="10470652" cy="5526086"/>
          </a:xfrm>
          <a:prstGeom prst="rect">
            <a:avLst/>
          </a:prstGeom>
        </p:spPr>
      </p:pic>
      <p:pic>
        <p:nvPicPr>
          <p:cNvPr id="14" name="图片 13" descr="C:/Users/Administrator/AppData/Roaming/JisuOffice/ETemp/37912_18796320/fImage28149519403723.jpeg">
            <a:extLst>
              <a:ext uri="{FF2B5EF4-FFF2-40B4-BE49-F238E27FC236}">
                <a16:creationId xmlns:a16="http://schemas.microsoft.com/office/drawing/2014/main" id="{6C54457C-1D8F-3C46-DC44-E6991F535B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7" y="1272540"/>
            <a:ext cx="2896235" cy="2156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2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应用范围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309124" y="785794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64D13B5-B5A5-85B2-4BF0-EAA280185B4A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987DB222-FCE7-9EF1-4AAE-CAF16C40542D}"/>
              </a:ext>
            </a:extLst>
          </p:cNvPr>
          <p:cNvSpPr txBox="1"/>
          <p:nvPr/>
        </p:nvSpPr>
        <p:spPr>
          <a:xfrm>
            <a:off x="9115231" y="780092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Теплица, отопление фермы, отопление, удобрения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7" name="TextBox 6">
            <a:extLst>
              <a:ext uri="{FF2B5EF4-FFF2-40B4-BE49-F238E27FC236}">
                <a16:creationId xmlns:a16="http://schemas.microsoft.com/office/drawing/2014/main" id="{69392547-8563-0E5E-14E5-1C241C7D5E47}"/>
              </a:ext>
            </a:extLst>
          </p:cNvPr>
          <p:cNvSpPr txBox="1"/>
          <p:nvPr/>
        </p:nvSpPr>
        <p:spPr>
          <a:xfrm>
            <a:off x="305075" y="832428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Вода для отопления жилых помещений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0F0A3FEF-C831-5F99-4B26-67496AEFA37B}"/>
              </a:ext>
            </a:extLst>
          </p:cNvPr>
          <p:cNvSpPr txBox="1"/>
          <p:nvPr/>
        </p:nvSpPr>
        <p:spPr>
          <a:xfrm>
            <a:off x="3241794" y="908720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Бассейн с подогревом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B9BB5551-1CEE-E248-2788-0FFE9C2C15DB}"/>
              </a:ext>
            </a:extLst>
          </p:cNvPr>
          <p:cNvSpPr txBox="1"/>
          <p:nvPr/>
        </p:nvSpPr>
        <p:spPr>
          <a:xfrm>
            <a:off x="6178513" y="810872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Школы, больницы нагрев воды, отопление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FA31A99-8581-23EF-CF1F-EC68A55730D8}"/>
              </a:ext>
            </a:extLst>
          </p:cNvPr>
          <p:cNvGrpSpPr/>
          <p:nvPr/>
        </p:nvGrpSpPr>
        <p:grpSpPr>
          <a:xfrm>
            <a:off x="406574" y="1772816"/>
            <a:ext cx="11058704" cy="4729536"/>
            <a:chOff x="622191" y="1179334"/>
            <a:chExt cx="11058704" cy="4729536"/>
          </a:xfrm>
        </p:grpSpPr>
        <p:pic>
          <p:nvPicPr>
            <p:cNvPr id="16" name="图片 15" descr="C:/Users/Administrator/AppData/Roaming/JisuOffice/ETemp/41676_14956432/fImage598942327558.jpeg">
              <a:extLst>
                <a:ext uri="{FF2B5EF4-FFF2-40B4-BE49-F238E27FC236}">
                  <a16:creationId xmlns:a16="http://schemas.microsoft.com/office/drawing/2014/main" id="{EA8A7060-FBE1-6B32-52C9-7A4E472FC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91" y="1197160"/>
              <a:ext cx="8376035" cy="4711710"/>
            </a:xfrm>
            <a:prstGeom prst="rect">
              <a:avLst/>
            </a:prstGeom>
            <a:noFill/>
          </p:spPr>
        </p:pic>
        <p:pic>
          <p:nvPicPr>
            <p:cNvPr id="17" name="图片 16" descr="C:/Users/Administrator/AppData/Roaming/JisuOffice/ETemp/37912_18796320/fImage26037319394470.jpeg">
              <a:extLst>
                <a:ext uri="{FF2B5EF4-FFF2-40B4-BE49-F238E27FC236}">
                  <a16:creationId xmlns:a16="http://schemas.microsoft.com/office/drawing/2014/main" id="{B562D1BC-432A-6A30-3819-DEA5B4B5F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1179334"/>
              <a:ext cx="2800350" cy="2108835"/>
            </a:xfrm>
            <a:prstGeom prst="rect">
              <a:avLst/>
            </a:prstGeom>
            <a:noFill/>
          </p:spPr>
        </p:pic>
        <p:pic>
          <p:nvPicPr>
            <p:cNvPr id="18" name="图片 17" descr="C:/Users/Administrator/AppData/Roaming/JisuOffice/ETemp/37912_18796320/fImage60996519418243.jpeg">
              <a:extLst>
                <a:ext uri="{FF2B5EF4-FFF2-40B4-BE49-F238E27FC236}">
                  <a16:creationId xmlns:a16="http://schemas.microsoft.com/office/drawing/2014/main" id="{D0F03ADE-8302-9AF9-463B-BB880BA7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3726479"/>
              <a:ext cx="2800350" cy="218239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154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电脑游戏的截图&#10;&#10;中度可信度描述已自动生成">
            <a:extLst>
              <a:ext uri="{FF2B5EF4-FFF2-40B4-BE49-F238E27FC236}">
                <a16:creationId xmlns:a16="http://schemas.microsoft.com/office/drawing/2014/main" id="{0EB9700B-2B54-4AE3-8069-8F8BD05D4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" y="1512123"/>
            <a:ext cx="10850880" cy="5085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应用范围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64D13B5-B5A5-85B2-4BF0-EAA280185B4A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987DB222-FCE7-9EF1-4AAE-CAF16C40542D}"/>
              </a:ext>
            </a:extLst>
          </p:cNvPr>
          <p:cNvSpPr txBox="1"/>
          <p:nvPr/>
        </p:nvSpPr>
        <p:spPr>
          <a:xfrm>
            <a:off x="9115231" y="795483"/>
            <a:ext cx="2936718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Теплица, отопление фермы, отопление, удобрения</a:t>
            </a:r>
            <a:endParaRPr lang="zh-CN" altLang="en-US" sz="1200" b="1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7" name="TextBox 6">
            <a:extLst>
              <a:ext uri="{FF2B5EF4-FFF2-40B4-BE49-F238E27FC236}">
                <a16:creationId xmlns:a16="http://schemas.microsoft.com/office/drawing/2014/main" id="{69392547-8563-0E5E-14E5-1C241C7D5E47}"/>
              </a:ext>
            </a:extLst>
          </p:cNvPr>
          <p:cNvSpPr txBox="1"/>
          <p:nvPr/>
        </p:nvSpPr>
        <p:spPr>
          <a:xfrm>
            <a:off x="305075" y="832428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Вода для отопления жилых помещений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0F0A3FEF-C831-5F99-4B26-67496AEFA37B}"/>
              </a:ext>
            </a:extLst>
          </p:cNvPr>
          <p:cNvSpPr txBox="1"/>
          <p:nvPr/>
        </p:nvSpPr>
        <p:spPr>
          <a:xfrm>
            <a:off x="3241794" y="868070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Бассейн с подогревом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B9BB5551-1CEE-E248-2788-0FFE9C2C15DB}"/>
              </a:ext>
            </a:extLst>
          </p:cNvPr>
          <p:cNvSpPr txBox="1"/>
          <p:nvPr/>
        </p:nvSpPr>
        <p:spPr>
          <a:xfrm>
            <a:off x="6178513" y="780093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</a:t>
            </a:r>
            <a:r>
              <a:rPr lang="ru-RU" altLang="zh-CN" sz="12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Школы, больницы нагрев воды, отопление</a:t>
            </a:r>
            <a:endParaRPr lang="zh-CN" altLang="en-US" sz="12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5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ru-RU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содержание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925717" y="1548361"/>
            <a:ext cx="6264696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4000" b="1" dirty="0">
                <a:solidFill>
                  <a:srgbClr val="0070C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Новейшая микрорешетка распределенной зоны PVT четыре в одном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ctr"/>
            <a:endParaRPr lang="zh-CN" altLang="en-US" sz="6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FF7244-75F2-5F50-0CB3-70215188A9B0}"/>
              </a:ext>
            </a:extLst>
          </p:cNvPr>
          <p:cNvSpPr/>
          <p:nvPr/>
        </p:nvSpPr>
        <p:spPr>
          <a:xfrm>
            <a:off x="7952594" y="3500438"/>
            <a:ext cx="290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Four in one regional network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61183B6-3891-DF66-1141-1C032A09F027}"/>
              </a:ext>
            </a:extLst>
          </p:cNvPr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C191ABB-B2F2-179F-42FD-07D67A4D9DC3}"/>
                </a:ext>
              </a:extLst>
            </p:cNvPr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65AAAF9-E7D1-5620-204A-418033513988}"/>
                </a:ext>
              </a:extLst>
            </p:cNvPr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792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/>
      <p:bldP spid="35" grpId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69476"/>
            <a:ext cx="765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Новейшая микрорешетка распределенной зоны PVT четыре в одном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50590" y="5373216"/>
            <a:ext cx="11089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altLang="zh-CN" sz="1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Оригинальное соединение с несколькими технологиями, использующее PVT, тепловой насос, межсезонное накопление энергии, для обеспечения выработки электроэнергии, отопления, охлаждения, нагрева воды , четыре функции в одном. Больше может предоставить продукты, дизайн, установку, послепродажное обслуживание.</a:t>
            </a:r>
            <a:endParaRPr lang="zh-CN" altLang="en-US" sz="16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17F5F0-7637-E130-7F7D-103AF4C0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2" y="692696"/>
            <a:ext cx="7200800" cy="45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90A20E4-C834-4075-892B-F7BF70397567}"/>
              </a:ext>
            </a:extLst>
          </p:cNvPr>
          <p:cNvSpPr txBox="1"/>
          <p:nvPr/>
        </p:nvSpPr>
        <p:spPr>
          <a:xfrm>
            <a:off x="3286894" y="1916832"/>
            <a:ext cx="9637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b="1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Солнечная</a:t>
            </a:r>
            <a:r>
              <a:rPr lang="en-US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энергия</a:t>
            </a:r>
            <a:endParaRPr lang="zh-CN" altLang="en-US" sz="7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A6473A5-B2FF-4686-A00E-9BFD6962AC0B}"/>
              </a:ext>
            </a:extLst>
          </p:cNvPr>
          <p:cNvSpPr txBox="1"/>
          <p:nvPr/>
        </p:nvSpPr>
        <p:spPr>
          <a:xfrm>
            <a:off x="3430910" y="3480874"/>
            <a:ext cx="12241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Солнечный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коллектор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387DBD-64D9-4BEE-A3F5-69AC198A5B9C}"/>
              </a:ext>
            </a:extLst>
          </p:cNvPr>
          <p:cNvSpPr txBox="1"/>
          <p:nvPr/>
        </p:nvSpPr>
        <p:spPr>
          <a:xfrm>
            <a:off x="2370213" y="4202504"/>
            <a:ext cx="12241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Геотермальная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энергия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EA0652-AD6E-4A22-9D33-4D55E74F6676}"/>
              </a:ext>
            </a:extLst>
          </p:cNvPr>
          <p:cNvSpPr txBox="1"/>
          <p:nvPr/>
        </p:nvSpPr>
        <p:spPr>
          <a:xfrm>
            <a:off x="3430910" y="4991149"/>
            <a:ext cx="2448272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Заглубленный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трубчатый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теплообменник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E1E228D-7377-4754-B7DF-137E9C7F80D8}"/>
              </a:ext>
            </a:extLst>
          </p:cNvPr>
          <p:cNvSpPr txBox="1"/>
          <p:nvPr/>
        </p:nvSpPr>
        <p:spPr>
          <a:xfrm>
            <a:off x="4150990" y="2544327"/>
            <a:ext cx="1872208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централизованное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отопление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здания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8E6ABA1-3307-4023-A396-D8F4D269A241}"/>
              </a:ext>
            </a:extLst>
          </p:cNvPr>
          <p:cNvSpPr txBox="1"/>
          <p:nvPr/>
        </p:nvSpPr>
        <p:spPr>
          <a:xfrm>
            <a:off x="4655046" y="4164104"/>
            <a:ext cx="12241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Отвод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тепла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от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почвы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B50A71B-9639-4576-9F20-AC09F71B9578}"/>
              </a:ext>
            </a:extLst>
          </p:cNvPr>
          <p:cNvSpPr txBox="1"/>
          <p:nvPr/>
        </p:nvSpPr>
        <p:spPr>
          <a:xfrm>
            <a:off x="6023198" y="2790548"/>
            <a:ext cx="12241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Резервуар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для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воды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264CE0-8A17-4207-A369-40773F1B8AA6}"/>
              </a:ext>
            </a:extLst>
          </p:cNvPr>
          <p:cNvSpPr txBox="1"/>
          <p:nvPr/>
        </p:nvSpPr>
        <p:spPr>
          <a:xfrm>
            <a:off x="6239222" y="4656547"/>
            <a:ext cx="12241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Теплонасосные агрегаты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DFF93E-60DC-4DA6-86CC-B4B4158DF10F}"/>
              </a:ext>
            </a:extLst>
          </p:cNvPr>
          <p:cNvSpPr txBox="1"/>
          <p:nvPr/>
        </p:nvSpPr>
        <p:spPr>
          <a:xfrm>
            <a:off x="6851290" y="1990329"/>
            <a:ext cx="12241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Солнечное отопление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23FF272-A2AB-4E6D-941B-1436E45602CE}"/>
              </a:ext>
            </a:extLst>
          </p:cNvPr>
          <p:cNvSpPr txBox="1"/>
          <p:nvPr/>
        </p:nvSpPr>
        <p:spPr>
          <a:xfrm>
            <a:off x="7226324" y="3100949"/>
            <a:ext cx="1224136" cy="738664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Отопление тепловым насосом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AB5985C-9CAD-4CFB-976D-313FC65652DF}"/>
              </a:ext>
            </a:extLst>
          </p:cNvPr>
          <p:cNvSpPr txBox="1"/>
          <p:nvPr/>
        </p:nvSpPr>
        <p:spPr>
          <a:xfrm>
            <a:off x="7796286" y="4218420"/>
            <a:ext cx="1224136" cy="492443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электричество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A471509-8156-4199-8399-5F910CC483BF}"/>
              </a:ext>
            </a:extLst>
          </p:cNvPr>
          <p:cNvSpPr txBox="1"/>
          <p:nvPr/>
        </p:nvSpPr>
        <p:spPr>
          <a:xfrm>
            <a:off x="8507474" y="2721302"/>
            <a:ext cx="1224136" cy="246221"/>
          </a:xfrm>
          <a:prstGeom prst="rect">
            <a:avLst/>
          </a:prstGeom>
          <a:solidFill>
            <a:srgbClr val="D0D0D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здание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23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05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ru-RU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содержание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18774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4400" b="1" dirty="0">
                <a:solidFill>
                  <a:srgbClr val="0070C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Энергосбережение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ctr"/>
            <a:r>
              <a:rPr lang="ru-RU" altLang="zh-CN" sz="7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7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EC9DA0-4130-A152-A3DA-6621B37A1EF8}"/>
              </a:ext>
            </a:extLst>
          </p:cNvPr>
          <p:cNvSpPr/>
          <p:nvPr/>
        </p:nvSpPr>
        <p:spPr>
          <a:xfrm>
            <a:off x="8400712" y="3532366"/>
            <a:ext cx="208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Energy conservation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374E338-9FE0-5A98-4AF3-29DFF1831C91}"/>
              </a:ext>
            </a:extLst>
          </p:cNvPr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3AB8445-A38E-ABE2-AA6A-9EC355F20590}"/>
                </a:ext>
              </a:extLst>
            </p:cNvPr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380BA18-F56D-0C0D-BCC7-0B153068145C}"/>
                </a:ext>
              </a:extLst>
            </p:cNvPr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58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/>
      <p:bldP spid="35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646" y="188640"/>
            <a:ext cx="296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Энергосбережение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97" name="文本框 51"/>
          <p:cNvSpPr txBox="1"/>
          <p:nvPr/>
        </p:nvSpPr>
        <p:spPr>
          <a:xfrm>
            <a:off x="9094513" y="3730405"/>
            <a:ext cx="2435769" cy="278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В районах, где требуется отопление, таких как жилые дома на севере Китая, 80% энергии используется для низкотемпературного отопления, 17% - для горячей воды, 14% - для электроприборов, 4% - для освещения и только 1% - для охлаждения. На отопление приходится большая часть потребления энергии в домашних хозяйствах. PVT просто решает большую часть потребностей в отоплении и электроснабжении, создавая по-настоящему безуглеродное здание.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306" name="组合 305"/>
          <p:cNvGrpSpPr/>
          <p:nvPr/>
        </p:nvGrpSpPr>
        <p:grpSpPr>
          <a:xfrm>
            <a:off x="10315534" y="1963276"/>
            <a:ext cx="976161" cy="1070222"/>
            <a:chOff x="3689350" y="833438"/>
            <a:chExt cx="4794250" cy="5256213"/>
          </a:xfrm>
          <a:solidFill>
            <a:schemeClr val="accent5">
              <a:lumMod val="50000"/>
            </a:schemeClr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162"/>
            <p:cNvSpPr>
              <a:spLocks/>
            </p:cNvSpPr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163"/>
            <p:cNvSpPr>
              <a:spLocks/>
            </p:cNvSpPr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166"/>
            <p:cNvSpPr>
              <a:spLocks/>
            </p:cNvSpPr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167"/>
            <p:cNvSpPr>
              <a:spLocks/>
            </p:cNvSpPr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168"/>
            <p:cNvSpPr>
              <a:spLocks/>
            </p:cNvSpPr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169"/>
            <p:cNvSpPr>
              <a:spLocks/>
            </p:cNvSpPr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171"/>
            <p:cNvSpPr>
              <a:spLocks/>
            </p:cNvSpPr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173"/>
            <p:cNvSpPr>
              <a:spLocks/>
            </p:cNvSpPr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175"/>
            <p:cNvSpPr>
              <a:spLocks/>
            </p:cNvSpPr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9106600" y="3217181"/>
            <a:ext cx="2290515" cy="464808"/>
            <a:chOff x="8873322" y="1821077"/>
            <a:chExt cx="2290515" cy="464808"/>
          </a:xfrm>
        </p:grpSpPr>
        <p:sp>
          <p:nvSpPr>
            <p:cNvPr id="323" name="矩形 322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8975526" y="1824220"/>
              <a:ext cx="2022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200" b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Зачем сосредотачиваться на отоплении ?</a:t>
              </a:r>
              <a:endParaRPr lang="zh-CN" altLang="en-US" sz="1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301" name="图片 300">
            <a:extLst>
              <a:ext uri="{FF2B5EF4-FFF2-40B4-BE49-F238E27FC236}">
                <a16:creationId xmlns:a16="http://schemas.microsoft.com/office/drawing/2014/main" id="{4F76D0D8-86A8-E237-6F67-583E0F0526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212" y="928671"/>
            <a:ext cx="7171886" cy="500359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B792C84-15BB-48B1-A41D-ECE2E14785C9}"/>
              </a:ext>
            </a:extLst>
          </p:cNvPr>
          <p:cNvSpPr txBox="1"/>
          <p:nvPr/>
        </p:nvSpPr>
        <p:spPr>
          <a:xfrm>
            <a:off x="1475364" y="1124744"/>
            <a:ext cx="3899762" cy="4524315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ru-RU" altLang="zh-CN" b="1" dirty="0"/>
              <a:t>Зачем сосредотачиваться на отоплении?</a:t>
            </a:r>
          </a:p>
          <a:p>
            <a:r>
              <a:rPr lang="ru-RU" altLang="zh-CN" dirty="0"/>
              <a:t>В Канаде 80% потребления энергии в жилых домах приходится на низкотемпературное отопление.</a:t>
            </a:r>
          </a:p>
          <a:p>
            <a:r>
              <a:rPr lang="ru-RU" altLang="zh-CN" dirty="0"/>
              <a:t>В основном невозобновляемый и приводит к значительным выбросам парниковых газов.</a:t>
            </a:r>
          </a:p>
          <a:p>
            <a:r>
              <a:rPr lang="ru-RU" altLang="zh-CN" b="1" dirty="0"/>
              <a:t>Почему Солнечное отопление?</a:t>
            </a:r>
          </a:p>
          <a:p>
            <a:r>
              <a:rPr lang="ru-RU" altLang="zh-CN" dirty="0"/>
              <a:t>Модернизация EE обходится дороже и приводит к снижению экономии энергии по мере увеличения EE дома.</a:t>
            </a:r>
          </a:p>
          <a:p>
            <a:r>
              <a:rPr lang="ru-RU" altLang="zh-CN" dirty="0"/>
              <a:t>Солнечные тепловые коллекторы очень эффективны при производстве низкотемпературного тепла.</a:t>
            </a:r>
          </a:p>
          <a:p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0C57595-10DA-4465-A6BA-6DCED3DDAA9C}"/>
              </a:ext>
            </a:extLst>
          </p:cNvPr>
          <p:cNvSpPr txBox="1"/>
          <p:nvPr/>
        </p:nvSpPr>
        <p:spPr>
          <a:xfrm>
            <a:off x="5797604" y="1359818"/>
            <a:ext cx="1881778" cy="246221"/>
          </a:xfrm>
          <a:prstGeom prst="rect">
            <a:avLst/>
          </a:prstGeom>
          <a:solidFill>
            <a:srgbClr val="F8F8F8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Жилой сектор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5F9D350-DA57-4D36-B6B3-C7958994CA40}"/>
              </a:ext>
            </a:extLst>
          </p:cNvPr>
          <p:cNvSpPr txBox="1"/>
          <p:nvPr/>
        </p:nvSpPr>
        <p:spPr>
          <a:xfrm>
            <a:off x="7234117" y="2523661"/>
            <a:ext cx="883607" cy="369332"/>
          </a:xfrm>
          <a:prstGeom prst="rect">
            <a:avLst/>
          </a:prstGeom>
          <a:solidFill>
            <a:srgbClr val="A4299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Обогрев помещений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81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646" y="188640"/>
            <a:ext cx="6969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Зачем сосредотачиваться на хранении в разные сезоны?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466A984-D6DB-C72D-2E2C-278BFF8FCC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108" y="1412776"/>
            <a:ext cx="9514197" cy="47288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666F812-3E97-4696-85D4-8436A89FFE6A}"/>
              </a:ext>
            </a:extLst>
          </p:cNvPr>
          <p:cNvSpPr txBox="1"/>
          <p:nvPr/>
        </p:nvSpPr>
        <p:spPr>
          <a:xfrm>
            <a:off x="1558701" y="1412776"/>
            <a:ext cx="5112569" cy="4757071"/>
          </a:xfrm>
          <a:prstGeom prst="rect">
            <a:avLst/>
          </a:prstGeom>
          <a:solidFill>
            <a:srgbClr val="F8F8F8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Почему Именно Сезонное Хранение?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Существует значительное несоответствие между доступностью солнечной энергии и спросом на отопление.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Дляпосадки Дрейка, 60% годовой тепловой нагрузки приходится на месяцы с 16% годового сбора солнечной энергии.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Системы солнечного отопления с кратковременным хранением обеспечивают максимальную долю солнечной энергии в Канаде в 40-50%.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Сезонные накопительные системы солнечного отопления обеспечивают 90-100% солнечной доли.</a:t>
            </a: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216763-5B70-433D-953F-AE894E460FEB}"/>
              </a:ext>
            </a:extLst>
          </p:cNvPr>
          <p:cNvSpPr txBox="1"/>
          <p:nvPr/>
        </p:nvSpPr>
        <p:spPr>
          <a:xfrm>
            <a:off x="8152439" y="3152875"/>
            <a:ext cx="945674" cy="260456"/>
          </a:xfrm>
          <a:prstGeom prst="rect">
            <a:avLst/>
          </a:prstGeom>
          <a:solidFill>
            <a:srgbClr val="F8F8F8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Потребность в энергии</a:t>
            </a:r>
          </a:p>
          <a:p>
            <a:pPr>
              <a:lnSpc>
                <a:spcPct val="150000"/>
              </a:lnSpc>
            </a:pPr>
            <a:r>
              <a:rPr lang="ru-RU" altLang="zh-CN" sz="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Солнечная энергия</a:t>
            </a:r>
            <a:endParaRPr lang="zh-CN" altLang="en-US" sz="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46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317" y="1551040"/>
            <a:ext cx="12190410" cy="303613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334566" y="5301208"/>
            <a:ext cx="1898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Инструкция компании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61683" y="5301208"/>
            <a:ext cx="1348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Техника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84727" y="5301208"/>
            <a:ext cx="206973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Сфера применения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PVT </a:t>
            </a:r>
          </a:p>
          <a:p>
            <a:pPr lvl="0" algn="ctr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05754" y="5301208"/>
            <a:ext cx="1965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Новейшая микрорешетка распределенной зоны PVT четыре в одном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2014" y="3928876"/>
            <a:ext cx="1297399" cy="1284485"/>
            <a:chOff x="1486694" y="2665507"/>
            <a:chExt cx="1297399" cy="1284485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86694" y="3047437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01</a:t>
              </a:r>
              <a:endParaRPr lang="zh-CN" altLang="en-US" sz="48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05060" y="3925129"/>
            <a:ext cx="1297399" cy="1284485"/>
            <a:chOff x="4222998" y="2665507"/>
            <a:chExt cx="1297399" cy="1284485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5400000">
              <a:off x="4226425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22998" y="3078969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02</a:t>
              </a:r>
              <a:endParaRPr lang="zh-CN" altLang="en-US" sz="4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8106" y="3919768"/>
            <a:ext cx="1297399" cy="1284485"/>
            <a:chOff x="6940252" y="2689493"/>
            <a:chExt cx="1297399" cy="1284485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 rot="5400000">
              <a:off x="6967655" y="2752168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40252" y="3087353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03</a:t>
              </a:r>
              <a:endParaRPr lang="zh-CN" altLang="en-US" sz="48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31152" y="3919768"/>
            <a:ext cx="1297399" cy="1284485"/>
            <a:chOff x="9441482" y="2562069"/>
            <a:chExt cx="1297399" cy="1284485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04</a:t>
              </a:r>
              <a:endParaRPr lang="zh-CN" altLang="en-US" sz="48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908720"/>
            <a:ext cx="6840760" cy="1284643"/>
            <a:chOff x="0" y="908720"/>
            <a:chExt cx="6840760" cy="1284643"/>
          </a:xfrm>
        </p:grpSpPr>
        <p:sp>
          <p:nvSpPr>
            <p:cNvPr id="28" name="流程图: 决策 27"/>
            <p:cNvSpPr/>
            <p:nvPr/>
          </p:nvSpPr>
          <p:spPr>
            <a:xfrm flipV="1">
              <a:off x="0" y="908720"/>
              <a:ext cx="6840760" cy="1284643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35681" y="1648386"/>
              <a:ext cx="3682058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2644314" y="1052621"/>
              <a:ext cx="2807949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2000" b="1" spc="600" dirty="0">
                  <a:solidFill>
                    <a:schemeClr val="bg1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содержание</a:t>
              </a:r>
              <a:endParaRPr lang="zh-CN" altLang="en-US" sz="2000" b="1" spc="6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3E48CF03-D728-FC26-5626-5968DBED676F}"/>
              </a:ext>
            </a:extLst>
          </p:cNvPr>
          <p:cNvSpPr/>
          <p:nvPr/>
        </p:nvSpPr>
        <p:spPr>
          <a:xfrm>
            <a:off x="10060071" y="5301208"/>
            <a:ext cx="1682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Энергосбережение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0DCA9F-E7FD-8084-DDC9-C2DB7B95EED4}"/>
              </a:ext>
            </a:extLst>
          </p:cNvPr>
          <p:cNvGrpSpPr/>
          <p:nvPr/>
        </p:nvGrpSpPr>
        <p:grpSpPr>
          <a:xfrm>
            <a:off x="10244199" y="3919768"/>
            <a:ext cx="1297399" cy="1284485"/>
            <a:chOff x="9441482" y="2562069"/>
            <a:chExt cx="1297399" cy="1284485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0B740D14-C5D9-9C9E-B83D-2F636E4F42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A79816C-6B7B-15AC-4C4C-3132CFF21AC4}"/>
                </a:ext>
              </a:extLst>
            </p:cNvPr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05</a:t>
              </a:r>
              <a:endParaRPr lang="zh-CN" alt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5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5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325228" y="662132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737810" y="4929898"/>
            <a:ext cx="885698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Спасибо за то, что выслушали</a:t>
            </a:r>
            <a:endParaRPr lang="zh-CN" altLang="en-US" sz="9600" b="1" kern="2200" spc="600" dirty="0"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44000">
                    <a:srgbClr val="0070C0">
                      <a:shade val="67500"/>
                      <a:satMod val="115000"/>
                    </a:srgbClr>
                  </a:gs>
                  <a:gs pos="75000">
                    <a:srgbClr val="00B0F0"/>
                  </a:gs>
                  <a:gs pos="56000">
                    <a:srgbClr val="0070C0">
                      <a:shade val="100000"/>
                      <a:satMod val="115000"/>
                    </a:srgbClr>
                  </a:gs>
                </a:gsLst>
                <a:lin ang="18000000" scaled="0"/>
                <a:tileRect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1513556" y="571483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Наука и техника - это первая производительная сила,человек  - это первый ресурс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Arial Black" pitchFamily="34" charset="0"/>
              <a:ea typeface="方正细圆简体" pitchFamily="2" charset="-122"/>
            </a:endParaRP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6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22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Company introduction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709240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7386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ru-RU" altLang="zh-CN" sz="1400" b="1" spc="600" dirty="0">
                  <a:solidFill>
                    <a:schemeClr val="bg1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содержание</a:t>
              </a:r>
              <a:endParaRPr lang="zh-CN" altLang="en-US" sz="1400" b="1" spc="6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Инструкция компании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/>
      <p:bldP spid="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5624367" y="1914120"/>
            <a:ext cx="2703087" cy="3456384"/>
          </a:xfrm>
          <a:prstGeom prst="flowChartDelay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75211" y="3224771"/>
            <a:ext cx="5709727" cy="835083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>
            <a:off x="8512316" y="1914120"/>
            <a:ext cx="2703087" cy="3456384"/>
          </a:xfrm>
          <a:prstGeom prst="flowChartDelay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3160" y="3224771"/>
            <a:ext cx="5709727" cy="8350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54646" y="3275492"/>
            <a:ext cx="42484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Стремляется к исследованию солнечной тепловой энергии более 16 лет, исследованию фотоэлектрических систем более 6 лет, более 4 лет исследовала, получила ряд отечественных патентов на изобретения, десять фотоэлектрических систем тепловой интеграции. Цзясинская компания для Новой Энергии Цзюньюй в области солнечной энергии сосредоточилась на крупномасштабном производстве и разработке и установке всей фотоэлектрической тепловой системы,   вносила свой вклад  в отечественную углеродную нейтральность и углеродной пик.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3206" y="2626018"/>
            <a:ext cx="3096344" cy="464808"/>
            <a:chOff x="8873322" y="1821077"/>
            <a:chExt cx="2290515" cy="464808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975526" y="1824220"/>
              <a:ext cx="2022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200" b="1" dirty="0">
                  <a:solidFill>
                    <a:schemeClr val="bg1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Цзясинская компания для Новой Энергии Цзюньюй</a:t>
              </a:r>
              <a:endParaRPr lang="zh-CN" altLang="en-US" sz="1200" b="1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206" y="169476"/>
            <a:ext cx="340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Инструкция компании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510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dirty="0">
                <a:solidFill>
                  <a:schemeClr val="accent5">
                    <a:lumMod val="50000"/>
                  </a:schemeClr>
                </a:solidFill>
              </a:rPr>
              <a:t>Фотоэлектрическая / тепловая солнечная система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446250" y="3938965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ru-RU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содержание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Техника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69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694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</a:t>
            </a:r>
          </a:p>
        </p:txBody>
      </p:sp>
      <p:sp>
        <p:nvSpPr>
          <p:cNvPr id="3" name="矩形 2"/>
          <p:cNvSpPr/>
          <p:nvPr/>
        </p:nvSpPr>
        <p:spPr>
          <a:xfrm>
            <a:off x="6298227" y="3662769"/>
            <a:ext cx="3037338" cy="210661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38821" y="1472019"/>
            <a:ext cx="3103780" cy="210661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5471139" y="1510119"/>
            <a:ext cx="4872539" cy="2106613"/>
            <a:chOff x="5831780" y="1788244"/>
            <a:chExt cx="3895118" cy="1684286"/>
          </a:xfrm>
          <a:solidFill>
            <a:srgbClr val="09C989"/>
          </a:solidFill>
        </p:grpSpPr>
        <p:sp>
          <p:nvSpPr>
            <p:cNvPr id="6" name="Rectangle 1"/>
            <p:cNvSpPr/>
            <p:nvPr/>
          </p:nvSpPr>
          <p:spPr bwMode="auto">
            <a:xfrm>
              <a:off x="6075438" y="1788244"/>
              <a:ext cx="3651460" cy="168428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812088" y="3002295"/>
              <a:ext cx="286849" cy="247465"/>
            </a:xfrm>
            <a:prstGeom prst="triangl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5"/>
          <p:cNvGrpSpPr>
            <a:grpSpLocks/>
          </p:cNvGrpSpPr>
          <p:nvPr/>
        </p:nvGrpSpPr>
        <p:grpSpPr bwMode="auto">
          <a:xfrm>
            <a:off x="1702716" y="3624669"/>
            <a:ext cx="4886024" cy="2182813"/>
            <a:chOff x="5907365" y="1787673"/>
            <a:chExt cx="3905900" cy="1745210"/>
          </a:xfrm>
          <a:solidFill>
            <a:srgbClr val="05B32E"/>
          </a:solidFill>
        </p:grpSpPr>
        <p:sp>
          <p:nvSpPr>
            <p:cNvPr id="9" name="Rectangle 1"/>
            <p:cNvSpPr/>
            <p:nvPr/>
          </p:nvSpPr>
          <p:spPr bwMode="auto">
            <a:xfrm flipH="1">
              <a:off x="5907365" y="1787673"/>
              <a:ext cx="3663510" cy="174521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0" name="等腰三角形 9"/>
            <p:cNvSpPr/>
            <p:nvPr/>
          </p:nvSpPr>
          <p:spPr>
            <a:xfrm rot="5400000" flipH="1">
              <a:off x="9545474" y="3002357"/>
              <a:ext cx="288118" cy="247465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52330" y="1571612"/>
            <a:ext cx="4271075" cy="185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8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Технология PVT - это технология фотоэлектрической и фототермической интегрированной комбинированной выработки тепла и электроэнергии. Традиционные фотоэлектрические панели, 100% солнечной энергии излучается на фотоэлектрические панели, фотоэлектрические панели преобразуют только 17-23% энергии в электричество, а остальные 5% отражаются. Остальные 65-70% солнечной энергии поглощаются традиционными фотоэлектрическими панелями в виде отработанного тепла. Наконец, он выбрасывается в воздух, но наша технология PVT, благодаря максимальному поглощению отработанного тепла этой части фотоэлектрических панелей, через циркуляционный насос, хранящийся в резервуаре для воды, и использованию теплового насоса, теплового насоса источника воды и других технологий, обеспечивает дополнительную постоянную температуру, чтобы удовлетворить потребности в нагреве воды и отоплении. Технология PVT обеспечивает более высокую общую эффективность и лучшее использование солнечного спектра.</a:t>
            </a:r>
            <a:endParaRPr lang="zh-CN" altLang="en-US" sz="800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8494" y="4054881"/>
            <a:ext cx="3484907" cy="118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ru-RU" altLang="zh-CN" sz="10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Поглощая отработанное тепло фотоэлектрических панелей</a:t>
            </a:r>
            <a:r>
              <a:rPr lang="en-US" altLang="zh-CN" sz="10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ru-RU" altLang="zh-CN" sz="10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фотоэлектрические панели </a:t>
            </a:r>
            <a:r>
              <a:rPr lang="en-US" altLang="zh-CN" sz="10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PVT </a:t>
            </a:r>
            <a:r>
              <a:rPr lang="ru-RU" altLang="zh-CN" sz="100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также играют определенную роль в охлаждении, тем самым повышая объем продаж панелей для выработки электроэнергии, который может увеличиться примерно на 11% за год и может увеличиться до 21% летом.</a:t>
            </a:r>
            <a:endParaRPr lang="zh-CN" altLang="en-US" sz="1000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>
            <a:cxnSpLocks/>
          </p:cNvCxnSpPr>
          <p:nvPr/>
        </p:nvCxnSpPr>
        <p:spPr>
          <a:xfrm>
            <a:off x="6095206" y="3413647"/>
            <a:ext cx="401064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353508" y="5283832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8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550590" y="5485757"/>
            <a:ext cx="110892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1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Солнечные фотоэлектрические панели могут быть полностью преобразованы в электричество только при условии соответствующей температуры. Наши фотоэлектрические панели </a:t>
            </a:r>
            <a:r>
              <a:rPr lang="en-US" altLang="zh-CN" sz="1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PVT</a:t>
            </a:r>
            <a:r>
              <a:rPr lang="ru-RU" altLang="zh-CN" sz="16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снижают температуру поверхности фотоэлектрических панелей и повышают эффективность выработки электроэнергии.</a:t>
            </a:r>
            <a:endParaRPr lang="zh-CN" altLang="en-US" sz="16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316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Техника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01901198-D845-516D-8725-D35E42F07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12" y="1052736"/>
            <a:ext cx="7315781" cy="421800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15347A-A35E-4A81-81CD-346589D4DD19}"/>
              </a:ext>
            </a:extLst>
          </p:cNvPr>
          <p:cNvSpPr txBox="1"/>
          <p:nvPr/>
        </p:nvSpPr>
        <p:spPr>
          <a:xfrm>
            <a:off x="2359112" y="811653"/>
            <a:ext cx="430887" cy="4433021"/>
          </a:xfrm>
          <a:prstGeom prst="rect">
            <a:avLst/>
          </a:prstGeom>
          <a:solidFill>
            <a:srgbClr val="EDEDED"/>
          </a:solidFill>
        </p:spPr>
        <p:txBody>
          <a:bodyPr vert="vert270" wrap="square">
            <a:spAutoFit/>
          </a:bodyPr>
          <a:lstStyle/>
          <a:p>
            <a:pPr algn="ctr"/>
            <a:r>
              <a:rPr lang="ru-RU" altLang="zh-CN" sz="1600" b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Спектральная освещенность </a:t>
            </a:r>
            <a:r>
              <a:rPr lang="en-US" altLang="zh-CN" sz="1600" b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Eλ</a:t>
            </a:r>
            <a:r>
              <a:rPr lang="ru-RU" altLang="zh-CN" sz="1600" b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[Вт/м2нм ]</a:t>
            </a:r>
            <a:endParaRPr lang="zh-CN" altLang="en-US" sz="16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6C9F7D-F9A6-48AC-85D6-07B33D4A9936}"/>
              </a:ext>
            </a:extLst>
          </p:cNvPr>
          <p:cNvSpPr txBox="1"/>
          <p:nvPr/>
        </p:nvSpPr>
        <p:spPr>
          <a:xfrm>
            <a:off x="5231110" y="5011650"/>
            <a:ext cx="2259880" cy="276999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>
            <a:spAutoFit/>
          </a:bodyPr>
          <a:lstStyle/>
          <a:p>
            <a:r>
              <a:rPr lang="en-US" altLang="zh-CN" sz="1800" b="1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Длина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800" b="1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волны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λ [</a:t>
            </a:r>
            <a:r>
              <a:rPr lang="en-US" altLang="zh-CN" sz="1800" b="1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нм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]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8CE388-AFC4-434A-B882-F3FC7FD23251}"/>
              </a:ext>
            </a:extLst>
          </p:cNvPr>
          <p:cNvSpPr txBox="1"/>
          <p:nvPr/>
        </p:nvSpPr>
        <p:spPr>
          <a:xfrm>
            <a:off x="4963262" y="1378868"/>
            <a:ext cx="2259880" cy="1063753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солнечное излучение</a:t>
            </a:r>
          </a:p>
          <a:p>
            <a:pPr>
              <a:lnSpc>
                <a:spcPct val="150000"/>
              </a:lnSpc>
            </a:pPr>
            <a:r>
              <a:rPr lang="ru-RU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оптические потери</a:t>
            </a:r>
          </a:p>
          <a:p>
            <a:pPr>
              <a:lnSpc>
                <a:spcPct val="150000"/>
              </a:lnSpc>
            </a:pPr>
            <a:r>
              <a:rPr lang="ru-RU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тепловые потери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4EAB6E-B8EC-409E-AC63-33107577EC51}"/>
              </a:ext>
            </a:extLst>
          </p:cNvPr>
          <p:cNvSpPr txBox="1"/>
          <p:nvPr/>
        </p:nvSpPr>
        <p:spPr>
          <a:xfrm>
            <a:off x="5807174" y="2837919"/>
            <a:ext cx="2592288" cy="909864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ru-RU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прирост тепла</a:t>
            </a:r>
          </a:p>
          <a:p>
            <a:pPr>
              <a:lnSpc>
                <a:spcPct val="200000"/>
              </a:lnSpc>
            </a:pPr>
            <a:r>
              <a:rPr lang="ru-RU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прирост электроэнергии</a:t>
            </a:r>
          </a:p>
        </p:txBody>
      </p:sp>
    </p:spTree>
    <p:extLst>
      <p:ext uri="{BB962C8B-B14F-4D97-AF65-F5344CB8AC3E}">
        <p14:creationId xmlns:p14="http://schemas.microsoft.com/office/powerpoint/2010/main" val="107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Техника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ru-RU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7F9EA7-B00C-99FF-E7B5-05EF8F5E70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750" y="1772816"/>
            <a:ext cx="4911906" cy="45513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B548AD-8E68-8D71-7FE0-69CA5B306A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358" y="1439688"/>
            <a:ext cx="2446917" cy="48553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D12D46F-2B5B-75C6-D4AF-2A73EC85A275}"/>
              </a:ext>
            </a:extLst>
          </p:cNvPr>
          <p:cNvSpPr/>
          <p:nvPr/>
        </p:nvSpPr>
        <p:spPr>
          <a:xfrm>
            <a:off x="1103164" y="940577"/>
            <a:ext cx="731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Структурная схема нашей платы PVT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83B1BD-5F27-4F12-A781-88E00EF5A013}"/>
              </a:ext>
            </a:extLst>
          </p:cNvPr>
          <p:cNvSpPr txBox="1"/>
          <p:nvPr/>
        </p:nvSpPr>
        <p:spPr>
          <a:xfrm>
            <a:off x="1430048" y="4894030"/>
            <a:ext cx="2676566" cy="1384995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>
            <a:spAutoFit/>
          </a:bodyPr>
          <a:lstStyle/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 Закаленное стекло</a:t>
            </a:r>
          </a:p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 солнечная батарея</a:t>
            </a:r>
          </a:p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 EVA</a:t>
            </a:r>
          </a:p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 Уплотнительная доска</a:t>
            </a:r>
            <a:endParaRPr lang="en-US" altLang="zh-CN" sz="1800" b="1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2EFE01-320A-4B62-A902-7F4BB9EAF6B9}"/>
              </a:ext>
            </a:extLst>
          </p:cNvPr>
          <p:cNvSpPr txBox="1"/>
          <p:nvPr/>
        </p:nvSpPr>
        <p:spPr>
          <a:xfrm>
            <a:off x="4182417" y="4924325"/>
            <a:ext cx="3000590" cy="1384995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>
            <a:spAutoFit/>
          </a:bodyPr>
          <a:lstStyle/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 Теплопроводящая труба</a:t>
            </a:r>
          </a:p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 Пластина теплообменника</a:t>
            </a:r>
          </a:p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7 Изоляция</a:t>
            </a:r>
          </a:p>
          <a:p>
            <a:r>
              <a:rPr lang="ru-RU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8 Рама из сплава</a:t>
            </a:r>
            <a:endParaRPr lang="en-US" altLang="zh-CN" sz="1800" b="1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01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Техника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ru-RU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电脑游戏的截图&#10;&#10;低可信度描述已自动生成">
            <a:extLst>
              <a:ext uri="{FF2B5EF4-FFF2-40B4-BE49-F238E27FC236}">
                <a16:creationId xmlns:a16="http://schemas.microsoft.com/office/drawing/2014/main" id="{22870D31-C4CE-F5CF-50D8-A0DDD0028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1184683"/>
            <a:ext cx="9472386" cy="49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</TotalTime>
  <Words>1125</Words>
  <Application>Microsoft Office PowerPoint</Application>
  <PresentationFormat>自定义</PresentationFormat>
  <Paragraphs>165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锐字荣光黑简1.0</vt:lpstr>
      <vt:lpstr>微软雅黑</vt:lpstr>
      <vt:lpstr>Arial</vt:lpstr>
      <vt:lpstr>Arial Black</vt:lpstr>
      <vt:lpstr>Calibri</vt:lpstr>
      <vt:lpstr>Impact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公司简介</dc:title>
  <dc:creator>第一PPT</dc:creator>
  <cp:keywords>www.1ppt.com</cp:keywords>
  <dc:description>www.1ppt.com</dc:description>
  <cp:lastModifiedBy>li qianfei</cp:lastModifiedBy>
  <cp:revision>331</cp:revision>
  <dcterms:created xsi:type="dcterms:W3CDTF">2016-04-14T03:39:04Z</dcterms:created>
  <dcterms:modified xsi:type="dcterms:W3CDTF">2022-06-14T11:24:43Z</dcterms:modified>
</cp:coreProperties>
</file>