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handoutMasterIdLst>
    <p:handoutMasterId r:id="rId24"/>
  </p:handout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F3F3F3"/>
    <a:srgbClr val="D1D1D1"/>
    <a:srgbClr val="D0D0D0"/>
    <a:srgbClr val="B9B9B9"/>
    <a:srgbClr val="D3D3D3"/>
    <a:srgbClr val="C6C6C6"/>
    <a:srgbClr val="CDCDCD"/>
    <a:srgbClr val="CCCCCC"/>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15" autoAdjust="0"/>
    <p:restoredTop sz="92892" autoAdjust="0"/>
  </p:normalViewPr>
  <p:slideViewPr>
    <p:cSldViewPr>
      <p:cViewPr>
        <p:scale>
          <a:sx n="75" d="100"/>
          <a:sy n="75" d="100"/>
        </p:scale>
        <p:origin x="1554" y="750"/>
      </p:cViewPr>
      <p:guideLst>
        <p:guide orient="horz" pos="2160"/>
        <p:guide pos="384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8DFF379-9788-4C35-8DD8-1ED780C03A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9A76464-2BAA-424A-9988-E83544D924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6CEBEC-D205-4D54-8773-B896A2B3BDBA}" type="datetimeFigureOut">
              <a:rPr lang="zh-CN" altLang="en-US" smtClean="0"/>
              <a:t>2022/5/17</a:t>
            </a:fld>
            <a:endParaRPr lang="zh-CN" altLang="en-US"/>
          </a:p>
        </p:txBody>
      </p:sp>
      <p:sp>
        <p:nvSpPr>
          <p:cNvPr id="4" name="页脚占位符 3">
            <a:extLst>
              <a:ext uri="{FF2B5EF4-FFF2-40B4-BE49-F238E27FC236}">
                <a16:creationId xmlns:a16="http://schemas.microsoft.com/office/drawing/2014/main" id="{3E20AF5D-C7C7-44F2-BAE2-0784EDA3D3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A62EACB-7CEE-4C0A-84A3-5C326203EE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B0C67A-FC51-4C1A-A6FE-E451973616B5}" type="slidenum">
              <a:rPr lang="zh-CN" altLang="en-US" smtClean="0"/>
              <a:t>‹#›</a:t>
            </a:fld>
            <a:endParaRPr lang="zh-CN" altLang="en-US"/>
          </a:p>
        </p:txBody>
      </p:sp>
    </p:spTree>
    <p:extLst>
      <p:ext uri="{BB962C8B-B14F-4D97-AF65-F5344CB8AC3E}">
        <p14:creationId xmlns:p14="http://schemas.microsoft.com/office/powerpoint/2010/main" val="40077446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pPr/>
              <a:t>2022/5/17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pPr/>
              <a:t>‹#›</a:t>
            </a:fld>
            <a:endParaRPr lang="zh-CN" altLang="en-US"/>
          </a:p>
        </p:txBody>
      </p:sp>
    </p:spTree>
    <p:extLst>
      <p:ext uri="{BB962C8B-B14F-4D97-AF65-F5344CB8AC3E}">
        <p14:creationId xmlns:p14="http://schemas.microsoft.com/office/powerpoint/2010/main" val="30035378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5454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62182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39966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6480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69289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4374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83695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3251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5680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92952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5663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18663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5454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10812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6243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9704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1190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208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4543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8133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73F35E5B-F59E-4291-BD87-4E131FB9A661}" type="datetime1">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209133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2087DF6C-EE0E-481E-A910-5DFB71FD00FE}" type="datetime1">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97801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1E7916CA-0224-4C41-AB0E-95BEA93C22C2}" type="datetime1">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3737315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F955609A-27BF-44EB-BD85-96E6376376A4}" type="datetime1">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401114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24ADE8F7-CAA5-450B-839A-263B4B30B146}" type="datetime1">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60714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5DE71B1B-B150-4CB3-AAE1-E393264FAEAB}" type="datetime1">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02573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B3E2691A-87D1-4CE1-901B-2764F97AD3F6}" type="datetime1">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798900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88A9359A-A9CA-4993-BEF5-132AAE8BF592}" type="datetime1">
              <a:rPr lang="zh-CN" altLang="en-US" smtClean="0"/>
              <a:t>2022/5/17</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82384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2C7A1164-F86E-42A8-9EBD-3C73D61C1CBC}" type="datetime1">
              <a:rPr lang="zh-CN" altLang="en-US" smtClean="0"/>
              <a:t>2022/5/17</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514577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4A486A91-57B4-4056-889D-3E04E5417089}" type="datetime1">
              <a:rPr lang="zh-CN" altLang="en-US" smtClean="0"/>
              <a:t>2022/5/17</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907531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292D8B63-5621-4EE1-BC60-C6DD81C2973A}" type="datetime1">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1814581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FEA904D-BDB4-416F-A096-A6F3D4626B99}" type="datetime1">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78684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7089FF28-A1C6-4DAE-B369-791A2DB78F2C}" type="datetime1">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4143025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5E60F5EA-B374-4DFF-80D7-3AE537C2B546}" type="datetime1">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4227133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9017FED2-D258-4FB3-8831-DC07C734E1BB}" type="datetime1">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pPr/>
              <a:t>‹#›</a:t>
            </a:fld>
            <a:endParaRPr lang="zh-CN" altLang="en-US"/>
          </a:p>
        </p:txBody>
      </p:sp>
    </p:spTree>
    <p:extLst>
      <p:ext uri="{BB962C8B-B14F-4D97-AF65-F5344CB8AC3E}">
        <p14:creationId xmlns:p14="http://schemas.microsoft.com/office/powerpoint/2010/main" val="2601556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5C7FF3AD-210D-4A0B-829B-B43B91474222}" type="datetime1">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408826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1447355C-77F6-4700-BCAF-4B21BE906A5E}" type="datetime1">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111596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47EA6344-D593-4602-A6B5-BCE8C67B3B08}" type="datetime1">
              <a:rPr lang="zh-CN" altLang="en-US" smtClean="0"/>
              <a:t>2022/5/17</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2175041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C806A21C-BE2B-4D04-BB8D-6361F7EBD463}" type="datetime1">
              <a:rPr lang="zh-CN" altLang="en-US" smtClean="0"/>
              <a:t>2022/5/17</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1423447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19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F25EB7F-B682-49A6-9A42-E2B5CBA3D8D8}" type="datetime1">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3617893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54A42BC9-9CF9-4C70-A9B9-5B0FB65B8F06}" type="datetime1">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pPr/>
              <a:t>‹#›</a:t>
            </a:fld>
            <a:endParaRPr lang="zh-CN" altLang="en-US"/>
          </a:p>
        </p:txBody>
      </p:sp>
    </p:spTree>
    <p:extLst>
      <p:ext uri="{BB962C8B-B14F-4D97-AF65-F5344CB8AC3E}">
        <p14:creationId xmlns:p14="http://schemas.microsoft.com/office/powerpoint/2010/main" val="335777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1903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1B9AC9E-E3AA-8465-44B5-43D1A7997836}"/>
              </a:ext>
            </a:extLst>
          </p:cNvPr>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itchFamily="34" charset="-122"/>
                <a:ea typeface="微软雅黑" pitchFamily="34" charset="-122"/>
              </a:rPr>
              <a:t>第 </a:t>
            </a:r>
            <a:fld id="{2EEF1883-7A0E-4F66-9932-E581691AD397}" type="slidenum">
              <a:rPr lang="zh-CN" altLang="en-US" sz="1600">
                <a:solidFill>
                  <a:schemeClr val="tx1">
                    <a:lumMod val="75000"/>
                    <a:lumOff val="25000"/>
                  </a:schemeClr>
                </a:solidFill>
              </a:rPr>
              <a:pPr algn="ctr">
                <a:defRPr/>
              </a:p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itchFamily="34" charset="-122"/>
                <a:ea typeface="微软雅黑" pitchFamily="34" charset="-122"/>
              </a:rPr>
              <a:t>页</a:t>
            </a:r>
          </a:p>
        </p:txBody>
      </p:sp>
    </p:spTree>
    <p:extLst>
      <p:ext uri="{BB962C8B-B14F-4D97-AF65-F5344CB8AC3E}">
        <p14:creationId xmlns:p14="http://schemas.microsoft.com/office/powerpoint/2010/main" val="1342830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pn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504583" y="4910336"/>
            <a:ext cx="5734635" cy="923330"/>
          </a:xfrm>
          <a:prstGeom prst="rect">
            <a:avLst/>
          </a:prstGeom>
          <a:noFill/>
          <a:effectLst/>
        </p:spPr>
        <p:txBody>
          <a:bodyPr wrap="square" rtlCol="0">
            <a:spAutoFit/>
          </a:bodyPr>
          <a:lstStyle/>
          <a:p>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PVT-System</a:t>
            </a:r>
            <a:endParaRPr lang="zh-CN"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endParaRPr>
          </a:p>
        </p:txBody>
      </p:sp>
      <p:sp>
        <p:nvSpPr>
          <p:cNvPr id="9" name="PA_Flowchart: Decision 8"/>
          <p:cNvSpPr/>
          <p:nvPr>
            <p:custDataLst>
              <p:tags r:id="rId4"/>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Flowchart: Decision 10"/>
          <p:cNvSpPr/>
          <p:nvPr>
            <p:custDataLst>
              <p:tags r:id="rId5"/>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Flowchart: Decision 13"/>
          <p:cNvSpPr/>
          <p:nvPr>
            <p:custDataLst>
              <p:tags r:id="rId6"/>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Flowchart: Decision 14"/>
          <p:cNvSpPr/>
          <p:nvPr>
            <p:custDataLst>
              <p:tags r:id="rId7"/>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Flowchart: Decision 16"/>
          <p:cNvSpPr/>
          <p:nvPr>
            <p:custDataLst>
              <p:tags r:id="rId8"/>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文本框 3"/>
          <p:cNvSpPr txBox="1"/>
          <p:nvPr>
            <p:custDataLst>
              <p:tags r:id="rId9"/>
            </p:custDataLst>
          </p:nvPr>
        </p:nvSpPr>
        <p:spPr>
          <a:xfrm>
            <a:off x="5883910" y="4869160"/>
            <a:ext cx="6115952" cy="400110"/>
          </a:xfrm>
          <a:prstGeom prst="rect">
            <a:avLst/>
          </a:prstGeom>
          <a:noFill/>
          <a:effectLst/>
        </p:spPr>
        <p:txBody>
          <a:bodyPr wrap="square" rtlCol="0">
            <a:spAutoFit/>
          </a:bodyPr>
          <a:lstStyle/>
          <a:p>
            <a:r>
              <a:rPr lang="en-US" altLang="zh-CN" sz="2000" dirty="0">
                <a:solidFill>
                  <a:srgbClr val="0070C0"/>
                </a:solidFill>
                <a:latin typeface="微软雅黑" pitchFamily="34" charset="-122"/>
                <a:ea typeface="微软雅黑" pitchFamily="34" charset="-122"/>
              </a:rPr>
              <a:t>| </a:t>
            </a:r>
            <a:r>
              <a:rPr lang="en-US" altLang="zh-CN" sz="2000" dirty="0" err="1">
                <a:solidFill>
                  <a:srgbClr val="0070C0"/>
                </a:solidFill>
                <a:latin typeface="微软雅黑" pitchFamily="34" charset="-122"/>
                <a:ea typeface="微软雅黑" pitchFamily="34" charset="-122"/>
              </a:rPr>
              <a:t>Konzentration</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 </a:t>
            </a:r>
            <a:r>
              <a:rPr lang="en-US" altLang="zh-CN" sz="2000" dirty="0" err="1">
                <a:solidFill>
                  <a:srgbClr val="0070C0"/>
                </a:solidFill>
                <a:latin typeface="微软雅黑" pitchFamily="34" charset="-122"/>
                <a:ea typeface="微软雅黑" pitchFamily="34" charset="-122"/>
              </a:rPr>
              <a:t>Qualität</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 </a:t>
            </a:r>
            <a:r>
              <a:rPr lang="en-US" altLang="zh-CN" sz="2000" dirty="0" err="1">
                <a:solidFill>
                  <a:srgbClr val="0070C0"/>
                </a:solidFill>
                <a:latin typeface="微软雅黑" pitchFamily="34" charset="-122"/>
                <a:ea typeface="微软雅黑" pitchFamily="34" charset="-122"/>
              </a:rPr>
              <a:t>Aufrichtigkeit</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a:t>
            </a:r>
            <a:endParaRPr lang="zh-CN" altLang="en-US" sz="2000" dirty="0">
              <a:solidFill>
                <a:srgbClr val="0070C0"/>
              </a:solidFill>
              <a:latin typeface="微软雅黑" pitchFamily="34" charset="-122"/>
              <a:ea typeface="微软雅黑" pitchFamily="34" charset="-122"/>
            </a:endParaRPr>
          </a:p>
        </p:txBody>
      </p:sp>
      <p:cxnSp>
        <p:nvCxnSpPr>
          <p:cNvPr id="13" name="PA_直接连接符 12"/>
          <p:cNvCxnSpPr/>
          <p:nvPr>
            <p:custDataLst>
              <p:tags r:id="rId10"/>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1"/>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45"/>
          <p:cNvSpPr txBox="1"/>
          <p:nvPr>
            <p:custDataLst>
              <p:tags r:id="rId12"/>
            </p:custDataLst>
          </p:nvPr>
        </p:nvSpPr>
        <p:spPr>
          <a:xfrm>
            <a:off x="5989943" y="6022449"/>
            <a:ext cx="4869682" cy="430887"/>
          </a:xfrm>
          <a:prstGeom prst="rect">
            <a:avLst/>
          </a:prstGeom>
          <a:noFill/>
        </p:spPr>
        <p:txBody>
          <a:bodyPr wrap="square" rtlCol="0">
            <a:spAutoFit/>
          </a:bodyPr>
          <a:lstStyle/>
          <a:p>
            <a:r>
              <a:rPr lang="de-DE" altLang="zh-CN" sz="1100" dirty="0">
                <a:solidFill>
                  <a:schemeClr val="bg1">
                    <a:lumMod val="50000"/>
                  </a:schemeClr>
                </a:solidFill>
                <a:latin typeface="Arial Black" pitchFamily="34" charset="0"/>
                <a:ea typeface="方正细圆简体" pitchFamily="2" charset="-122"/>
              </a:rPr>
              <a:t>Wissenschaft und Technologie ist die erste produktive Kraft,</a:t>
            </a:r>
          </a:p>
          <a:p>
            <a:r>
              <a:rPr lang="de-DE" altLang="zh-CN" sz="1100" dirty="0">
                <a:solidFill>
                  <a:schemeClr val="bg1">
                    <a:lumMod val="50000"/>
                  </a:schemeClr>
                </a:solidFill>
                <a:latin typeface="Arial Black" pitchFamily="34" charset="0"/>
                <a:ea typeface="方正细圆简体" pitchFamily="2" charset="-122"/>
              </a:rPr>
              <a:t>Die Menschen sind die erste Ressource</a:t>
            </a:r>
            <a:endParaRPr lang="en-US" altLang="zh-CN" sz="1100" dirty="0">
              <a:solidFill>
                <a:schemeClr val="bg1">
                  <a:lumMod val="50000"/>
                </a:schemeClr>
              </a:solidFill>
              <a:latin typeface="Arial Black" pitchFamily="34" charset="0"/>
              <a:ea typeface="方正细圆简体" pitchFamily="2" charset="-122"/>
            </a:endParaRPr>
          </a:p>
        </p:txBody>
      </p:sp>
      <p:sp>
        <p:nvSpPr>
          <p:cNvPr id="23" name="PA_Flowchart: Decision 22"/>
          <p:cNvSpPr/>
          <p:nvPr>
            <p:custDataLst>
              <p:tags r:id="rId13"/>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文本框 3"/>
          <p:cNvSpPr txBox="1"/>
          <p:nvPr>
            <p:custDataLst>
              <p:tags r:id="rId14"/>
            </p:custDataLst>
          </p:nvPr>
        </p:nvSpPr>
        <p:spPr>
          <a:xfrm>
            <a:off x="5725035" y="5301208"/>
            <a:ext cx="6465378" cy="461665"/>
          </a:xfrm>
          <a:prstGeom prst="rect">
            <a:avLst/>
          </a:prstGeom>
          <a:noFill/>
          <a:effectLst/>
        </p:spPr>
        <p:txBody>
          <a:bodyPr wrap="square" rtlCol="0">
            <a:spAutoFit/>
          </a:bodyPr>
          <a:lstStyle/>
          <a:p>
            <a:pPr algn="ctr"/>
            <a:r>
              <a:rPr lang="en-US" altLang="zh-CN" sz="2400" b="1" dirty="0" err="1">
                <a:solidFill>
                  <a:srgbClr val="0070C0"/>
                </a:solidFill>
                <a:latin typeface="微软雅黑" pitchFamily="34" charset="-122"/>
                <a:ea typeface="微软雅黑" pitchFamily="34" charset="-122"/>
              </a:rPr>
              <a:t>Jiaxing</a:t>
            </a:r>
            <a:r>
              <a:rPr lang="en-US" altLang="zh-CN" sz="2400" b="1" dirty="0">
                <a:solidFill>
                  <a:srgbClr val="0070C0"/>
                </a:solidFill>
                <a:latin typeface="微软雅黑" pitchFamily="34" charset="-122"/>
                <a:ea typeface="微软雅黑" pitchFamily="34" charset="-122"/>
              </a:rPr>
              <a:t> </a:t>
            </a:r>
            <a:r>
              <a:rPr lang="en-US" altLang="zh-CN" sz="2400" b="1" dirty="0" err="1">
                <a:solidFill>
                  <a:srgbClr val="0070C0"/>
                </a:solidFill>
                <a:latin typeface="微软雅黑" pitchFamily="34" charset="-122"/>
                <a:ea typeface="微软雅黑" pitchFamily="34" charset="-122"/>
              </a:rPr>
              <a:t>Junyu</a:t>
            </a:r>
            <a:r>
              <a:rPr lang="en-US" altLang="zh-CN" sz="2400" b="1" dirty="0">
                <a:solidFill>
                  <a:srgbClr val="0070C0"/>
                </a:solidFill>
                <a:latin typeface="微软雅黑" pitchFamily="34" charset="-122"/>
                <a:ea typeface="微软雅黑" pitchFamily="34" charset="-122"/>
              </a:rPr>
              <a:t> </a:t>
            </a:r>
            <a:r>
              <a:rPr lang="en-US" altLang="zh-CN" sz="2400" b="1" dirty="0" err="1">
                <a:solidFill>
                  <a:srgbClr val="0070C0"/>
                </a:solidFill>
                <a:latin typeface="微软雅黑" pitchFamily="34" charset="-122"/>
                <a:ea typeface="微软雅黑" pitchFamily="34" charset="-122"/>
              </a:rPr>
              <a:t>Neue</a:t>
            </a:r>
            <a:r>
              <a:rPr lang="en-US" altLang="zh-CN" sz="2400" b="1" dirty="0">
                <a:solidFill>
                  <a:srgbClr val="0070C0"/>
                </a:solidFill>
                <a:latin typeface="微软雅黑" pitchFamily="34" charset="-122"/>
                <a:ea typeface="微软雅黑" pitchFamily="34" charset="-122"/>
              </a:rPr>
              <a:t> </a:t>
            </a:r>
            <a:r>
              <a:rPr lang="en-US" altLang="zh-CN" sz="2400" b="1" dirty="0" err="1">
                <a:solidFill>
                  <a:srgbClr val="0070C0"/>
                </a:solidFill>
                <a:latin typeface="微软雅黑" pitchFamily="34" charset="-122"/>
                <a:ea typeface="微软雅黑" pitchFamily="34" charset="-122"/>
              </a:rPr>
              <a:t>Energie</a:t>
            </a:r>
            <a:r>
              <a:rPr lang="en-US" altLang="zh-CN" sz="2400" b="1" dirty="0">
                <a:solidFill>
                  <a:srgbClr val="0070C0"/>
                </a:solidFill>
                <a:latin typeface="微软雅黑" pitchFamily="34" charset="-122"/>
                <a:ea typeface="微软雅黑" pitchFamily="34" charset="-122"/>
              </a:rPr>
              <a:t> GmbH</a:t>
            </a:r>
            <a:endParaRPr lang="zh-CN" altLang="en-US" sz="24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4105767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375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25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6650"/>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8830"/>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p:bldP spid="21" grpId="0" animBg="1"/>
      <p:bldP spid="20" grpId="0"/>
      <p:bldP spid="23" grpId="0" animBg="1"/>
      <p:bldP spid="23" grpId="1"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383387" y="3532366"/>
            <a:ext cx="2104807" cy="369332"/>
          </a:xfrm>
          <a:prstGeom prst="rect">
            <a:avLst/>
          </a:prstGeom>
        </p:spPr>
        <p:txBody>
          <a:bodyPr wrap="none">
            <a:spAutoFit/>
          </a:bodyPr>
          <a:lstStyle/>
          <a:p>
            <a:r>
              <a:rPr lang="en-US" altLang="zh-CN" dirty="0" err="1">
                <a:solidFill>
                  <a:schemeClr val="accent5">
                    <a:lumMod val="50000"/>
                  </a:schemeClr>
                </a:solidFill>
              </a:rPr>
              <a:t>Anwendungsbereich</a:t>
            </a:r>
            <a:endParaRPr lang="zh-CN" altLang="en-US" dirty="0">
              <a:solidFill>
                <a:schemeClr val="accent5">
                  <a:lumMod val="50000"/>
                </a:schemeClr>
              </a:solidFill>
            </a:endParaRP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03</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880320"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a:t>
              </a:r>
              <a:r>
                <a:rPr lang="en-US" altLang="zh-CN" sz="1400" b="1" dirty="0" err="1">
                  <a:solidFill>
                    <a:schemeClr val="bg1"/>
                  </a:solidFill>
                  <a:latin typeface="微软雅黑" pitchFamily="34" charset="-122"/>
                  <a:ea typeface="微软雅黑" pitchFamily="34" charset="-122"/>
                </a:rPr>
                <a:t>Inhaltsverzeichnis</a:t>
              </a:r>
              <a:r>
                <a:rPr lang="en-US" altLang="zh-CN" sz="1400" b="1" dirty="0">
                  <a:solidFill>
                    <a:schemeClr val="bg1"/>
                  </a:solidFill>
                  <a:latin typeface="微软雅黑" pitchFamily="34" charset="-122"/>
                  <a:ea typeface="微软雅黑" pitchFamily="34" charset="-122"/>
                </a:rPr>
                <a:t>——</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235031" y="1268760"/>
            <a:ext cx="5764831" cy="1569660"/>
          </a:xfrm>
          <a:prstGeom prst="rect">
            <a:avLst/>
          </a:prstGeom>
          <a:noFill/>
          <a:effectLst/>
        </p:spPr>
        <p:txBody>
          <a:bodyPr wrap="square" rtlCol="0">
            <a:spAutoFit/>
          </a:bodyPr>
          <a:lstStyle/>
          <a:p>
            <a:pPr algn="ctr"/>
            <a:r>
              <a:rPr lang="en-US" altLang="zh-CN" sz="4800" b="1" dirty="0" err="1">
                <a:solidFill>
                  <a:srgbClr val="0070C0"/>
                </a:solidFill>
                <a:latin typeface="微软雅黑" pitchFamily="34" charset="-122"/>
                <a:ea typeface="微软雅黑" pitchFamily="34" charset="-122"/>
              </a:rPr>
              <a:t>Anwendungsbereich</a:t>
            </a:r>
            <a:r>
              <a:rPr lang="en-US" altLang="zh-CN" sz="4800" b="1" dirty="0">
                <a:solidFill>
                  <a:srgbClr val="0070C0"/>
                </a:solidFill>
                <a:latin typeface="微软雅黑" pitchFamily="34" charset="-122"/>
                <a:ea typeface="微软雅黑" pitchFamily="34" charset="-122"/>
              </a:rPr>
              <a:t> </a:t>
            </a:r>
            <a:r>
              <a:rPr lang="en-US" altLang="zh-CN" sz="4800" b="1" dirty="0" err="1">
                <a:solidFill>
                  <a:srgbClr val="0070C0"/>
                </a:solidFill>
                <a:latin typeface="微软雅黑" pitchFamily="34" charset="-122"/>
                <a:ea typeface="微软雅黑" pitchFamily="34" charset="-122"/>
              </a:rPr>
              <a:t>der</a:t>
            </a:r>
            <a:r>
              <a:rPr lang="en-US" altLang="zh-CN" sz="4800" b="1" dirty="0">
                <a:solidFill>
                  <a:srgbClr val="0070C0"/>
                </a:solidFill>
                <a:latin typeface="微软雅黑" pitchFamily="34" charset="-122"/>
                <a:ea typeface="微软雅黑" pitchFamily="34" charset="-122"/>
              </a:rPr>
              <a:t> PVT</a:t>
            </a:r>
            <a:endParaRPr lang="zh-CN" altLang="en-US" sz="48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1420931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2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7128792"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Anwendungsbereich</a:t>
            </a:r>
            <a:r>
              <a:rPr lang="en-US" altLang="zh-CN" sz="2800" b="1" dirty="0">
                <a:solidFill>
                  <a:schemeClr val="accent5">
                    <a:lumMod val="50000"/>
                  </a:schemeClr>
                </a:solidFill>
                <a:latin typeface="微软雅黑" pitchFamily="34" charset="-122"/>
                <a:ea typeface="微软雅黑" pitchFamily="34" charset="-122"/>
              </a:rPr>
              <a:t> </a:t>
            </a:r>
            <a:r>
              <a:rPr lang="en-US" altLang="zh-CN" sz="2800" b="1" dirty="0" err="1">
                <a:solidFill>
                  <a:schemeClr val="accent5">
                    <a:lumMod val="50000"/>
                  </a:schemeClr>
                </a:solidFill>
                <a:latin typeface="微软雅黑" pitchFamily="34" charset="-122"/>
                <a:ea typeface="微软雅黑" pitchFamily="34" charset="-122"/>
              </a:rPr>
              <a:t>der</a:t>
            </a:r>
            <a:r>
              <a:rPr lang="en-US" altLang="zh-CN" sz="2800" b="1" dirty="0">
                <a:solidFill>
                  <a:schemeClr val="accent5">
                    <a:lumMod val="50000"/>
                  </a:schemeClr>
                </a:solidFill>
                <a:latin typeface="微软雅黑" pitchFamily="34" charset="-122"/>
                <a:ea typeface="微软雅黑" pitchFamily="34" charset="-122"/>
              </a:rPr>
              <a:t>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a:t>
            </a:r>
            <a:r>
              <a:rPr lang="de-DE" altLang="zh-CN" sz="1400" dirty="0">
                <a:solidFill>
                  <a:schemeClr val="bg1"/>
                </a:solidFill>
                <a:latin typeface="Impact" pitchFamily="34" charset="0"/>
                <a:ea typeface="微软雅黑" pitchFamily="34" charset="-122"/>
              </a:rPr>
              <a:t>Gewächshaus und Bauernheizung und Mast</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770342"/>
            <a:ext cx="2844000" cy="523220"/>
          </a:xfrm>
          <a:prstGeom prst="rect">
            <a:avLst/>
          </a:prstGeom>
          <a:noFill/>
        </p:spPr>
        <p:txBody>
          <a:bodyPr vert="horz" wrap="square" lIns="0" tIns="0" rIns="0" bIns="0" rtlCol="0" anchor="ctr">
            <a:spAutoFit/>
          </a:bodyPr>
          <a:lstStyle/>
          <a:p>
            <a:pPr algn="ctr"/>
            <a:r>
              <a:rPr lang="en-US" altLang="zh-CN" dirty="0">
                <a:solidFill>
                  <a:schemeClr val="bg1"/>
                </a:solidFill>
                <a:latin typeface="Impact" pitchFamily="34" charset="0"/>
                <a:ea typeface="微软雅黑" pitchFamily="34" charset="-122"/>
              </a:rPr>
              <a:t>01</a:t>
            </a:r>
            <a:r>
              <a:rPr lang="en-US" altLang="zh-CN" sz="1600" dirty="0">
                <a:solidFill>
                  <a:schemeClr val="bg1"/>
                </a:solidFill>
                <a:latin typeface="Impact" pitchFamily="34" charset="0"/>
                <a:ea typeface="微软雅黑" pitchFamily="34" charset="-122"/>
              </a:rPr>
              <a:t> </a:t>
            </a:r>
            <a:r>
              <a:rPr lang="de-DE" altLang="zh-CN" sz="1600" dirty="0">
                <a:solidFill>
                  <a:schemeClr val="bg1"/>
                </a:solidFill>
                <a:latin typeface="Impact" pitchFamily="34" charset="0"/>
                <a:ea typeface="微软雅黑" pitchFamily="34" charset="-122"/>
              </a:rPr>
              <a:t>Heißwasserversorgung und Heizung in Wohngebieten</a:t>
            </a:r>
            <a:endParaRPr lang="zh-CN" altLang="en-US" sz="16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a:t>
            </a:r>
            <a:r>
              <a:rPr lang="en-US" altLang="zh-CN" sz="1400" dirty="0" err="1">
                <a:solidFill>
                  <a:schemeClr val="bg1"/>
                </a:solidFill>
                <a:latin typeface="Impact" pitchFamily="34" charset="0"/>
                <a:ea typeface="微软雅黑" pitchFamily="34" charset="-122"/>
              </a:rPr>
              <a:t>Beheiztes</a:t>
            </a:r>
            <a:r>
              <a:rPr lang="en-US" altLang="zh-CN" sz="1400" dirty="0">
                <a:solidFill>
                  <a:schemeClr val="bg1"/>
                </a:solidFill>
                <a:latin typeface="Impact" pitchFamily="34" charset="0"/>
                <a:ea typeface="微软雅黑" pitchFamily="34" charset="-122"/>
              </a:rPr>
              <a:t> </a:t>
            </a:r>
            <a:r>
              <a:rPr lang="en-US" altLang="zh-CN" sz="1400" dirty="0" err="1">
                <a:solidFill>
                  <a:schemeClr val="bg1"/>
                </a:solidFill>
                <a:latin typeface="Impact" pitchFamily="34" charset="0"/>
                <a:ea typeface="微软雅黑" pitchFamily="34" charset="-122"/>
              </a:rPr>
              <a:t>Schwimmbecken</a:t>
            </a: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08"/>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a:t>
            </a:r>
            <a:r>
              <a:rPr lang="de-DE" altLang="zh-CN" sz="1400" dirty="0">
                <a:solidFill>
                  <a:schemeClr val="bg1"/>
                </a:solidFill>
                <a:latin typeface="Impact" pitchFamily="34" charset="0"/>
                <a:ea typeface="微软雅黑" pitchFamily="34" charset="-122"/>
              </a:rPr>
              <a:t>Heißwasserversorgung und Heizung von Schul- und Krankenhaus</a:t>
            </a:r>
            <a:endParaRPr lang="zh-CN" altLang="en-US" sz="1400" dirty="0">
              <a:solidFill>
                <a:schemeClr val="bg1"/>
              </a:solidFill>
              <a:latin typeface="Impact" pitchFamily="34" charset="0"/>
              <a:ea typeface="微软雅黑" pitchFamily="34" charset="-122"/>
            </a:endParaRPr>
          </a:p>
        </p:txBody>
      </p:sp>
      <p:pic>
        <p:nvPicPr>
          <p:cNvPr id="70" name="图片 69" descr="图示&#10;&#10;描述已自动生成">
            <a:extLst>
              <a:ext uri="{FF2B5EF4-FFF2-40B4-BE49-F238E27FC236}">
                <a16:creationId xmlns:a16="http://schemas.microsoft.com/office/drawing/2014/main" id="{1312BF5D-1170-0511-BEE6-B84647547D2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
        <p:nvSpPr>
          <p:cNvPr id="12" name="TextBox 11"/>
          <p:cNvSpPr txBox="1"/>
          <p:nvPr/>
        </p:nvSpPr>
        <p:spPr>
          <a:xfrm>
            <a:off x="10888897" y="304961"/>
            <a:ext cx="936104" cy="369332"/>
          </a:xfrm>
          <a:prstGeom prst="rect">
            <a:avLst/>
          </a:prstGeom>
          <a:solidFill>
            <a:srgbClr val="D0D0D0"/>
          </a:solidFill>
        </p:spPr>
        <p:txBody>
          <a:bodyPr wrap="square" rtlCol="0">
            <a:spAutoFit/>
          </a:bodyPr>
          <a:lstStyle/>
          <a:p>
            <a:r>
              <a:rPr lang="en-US" altLang="zh-CN" dirty="0" err="1"/>
              <a:t>Seite</a:t>
            </a:r>
            <a:r>
              <a:rPr lang="en-US" altLang="zh-CN" dirty="0"/>
              <a:t> 11</a:t>
            </a:r>
            <a:endParaRPr lang="zh-CN" altLang="en-US" dirty="0"/>
          </a:p>
        </p:txBody>
      </p:sp>
    </p:spTree>
    <p:extLst>
      <p:ext uri="{BB962C8B-B14F-4D97-AF65-F5344CB8AC3E}">
        <p14:creationId xmlns:p14="http://schemas.microsoft.com/office/powerpoint/2010/main" val="3261671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600"/>
                            </p:stCondLst>
                            <p:childTnLst>
                              <p:par>
                                <p:cTn id="10" presetID="26" presetClass="emph" presetSubtype="0" fill="hold" grpId="0" nodeType="after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par>
                          <p:cTn id="13" fill="hold">
                            <p:stCondLst>
                              <p:cond delay="2100"/>
                            </p:stCondLst>
                            <p:childTnLst>
                              <p:par>
                                <p:cTn id="14" presetID="53" presetClass="entr" presetSubtype="16"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ppt_w</p:attrName>
                                        </p:attrNameLst>
                                      </p:cBhvr>
                                      <p:tavLst>
                                        <p:tav tm="0">
                                          <p:val>
                                            <p:fltVal val="0"/>
                                          </p:val>
                                        </p:tav>
                                        <p:tav tm="100000">
                                          <p:val>
                                            <p:strVal val="#ppt_w"/>
                                          </p:val>
                                        </p:tav>
                                      </p:tavLst>
                                    </p:anim>
                                    <p:anim calcmode="lin" valueType="num">
                                      <p:cBhvr>
                                        <p:cTn id="17" dur="500" fill="hold"/>
                                        <p:tgtEl>
                                          <p:spTgt spid="70"/>
                                        </p:tgtEl>
                                        <p:attrNameLst>
                                          <p:attrName>ppt_h</p:attrName>
                                        </p:attrNameLst>
                                      </p:cBhvr>
                                      <p:tavLst>
                                        <p:tav tm="0">
                                          <p:val>
                                            <p:fltVal val="0"/>
                                          </p:val>
                                        </p:tav>
                                        <p:tav tm="100000">
                                          <p:val>
                                            <p:strVal val="#ppt_h"/>
                                          </p:val>
                                        </p:tav>
                                      </p:tavLst>
                                    </p:anim>
                                    <p:animEffect transition="in" filter="fade">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7992888" cy="954107"/>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Anwendungsbereich</a:t>
            </a:r>
            <a:r>
              <a:rPr lang="en-US" altLang="zh-CN" sz="2800" b="1" dirty="0">
                <a:solidFill>
                  <a:schemeClr val="accent5">
                    <a:lumMod val="50000"/>
                  </a:schemeClr>
                </a:solidFill>
                <a:latin typeface="微软雅黑" pitchFamily="34" charset="-122"/>
                <a:ea typeface="微软雅黑" pitchFamily="34" charset="-122"/>
              </a:rPr>
              <a:t> </a:t>
            </a:r>
            <a:r>
              <a:rPr lang="en-US" altLang="zh-CN" sz="2800" b="1" dirty="0" err="1">
                <a:solidFill>
                  <a:schemeClr val="accent5">
                    <a:lumMod val="50000"/>
                  </a:schemeClr>
                </a:solidFill>
                <a:latin typeface="微软雅黑" pitchFamily="34" charset="-122"/>
                <a:ea typeface="微软雅黑" pitchFamily="34" charset="-122"/>
              </a:rPr>
              <a:t>der</a:t>
            </a:r>
            <a:r>
              <a:rPr lang="en-US" altLang="zh-CN" sz="2800" b="1" dirty="0">
                <a:solidFill>
                  <a:schemeClr val="accent5">
                    <a:lumMod val="50000"/>
                  </a:schemeClr>
                </a:solidFill>
                <a:latin typeface="微软雅黑" pitchFamily="34" charset="-122"/>
                <a:ea typeface="微软雅黑" pitchFamily="34" charset="-122"/>
              </a:rPr>
              <a:t> PVT</a:t>
            </a:r>
          </a:p>
          <a:p>
            <a:endParaRPr lang="zh-CN" altLang="en-US" sz="2800" b="1" dirty="0">
              <a:solidFill>
                <a:schemeClr val="accent5">
                  <a:lumMod val="50000"/>
                </a:schemeClr>
              </a:solidFill>
              <a:latin typeface="微软雅黑" pitchFamily="34" charset="-122"/>
              <a:ea typeface="微软雅黑" pitchFamily="34" charset="-122"/>
            </a:endParaRP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a:t>
            </a:r>
            <a:r>
              <a:rPr lang="de-DE" altLang="zh-CN" sz="1400" dirty="0">
                <a:solidFill>
                  <a:schemeClr val="bg1"/>
                </a:solidFill>
                <a:latin typeface="Impact" pitchFamily="34" charset="0"/>
                <a:ea typeface="微软雅黑" pitchFamily="34" charset="-122"/>
              </a:rPr>
              <a:t>Gewächshaus und Bauernheizung und Mast</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668789"/>
            <a:ext cx="2844000" cy="677108"/>
          </a:xfrm>
          <a:prstGeom prst="rect">
            <a:avLst/>
          </a:prstGeom>
          <a:noFill/>
        </p:spPr>
        <p:txBody>
          <a:bodyPr vert="horz" wrap="square" lIns="0" tIns="0" rIns="0" bIns="0" rtlCol="0" anchor="ctr">
            <a:spAutoFit/>
          </a:bodyPr>
          <a:lstStyle/>
          <a:p>
            <a:pPr algn="ctr"/>
            <a:r>
              <a:rPr lang="en-US" altLang="zh-CN" sz="1600" b="1" dirty="0">
                <a:solidFill>
                  <a:schemeClr val="bg1"/>
                </a:solidFill>
                <a:latin typeface="Impact" pitchFamily="34" charset="0"/>
                <a:ea typeface="微软雅黑" pitchFamily="34" charset="-122"/>
              </a:rPr>
              <a:t>01</a:t>
            </a:r>
            <a:r>
              <a:rPr lang="en-US" altLang="zh-CN" sz="1400" b="1" dirty="0">
                <a:solidFill>
                  <a:schemeClr val="bg1"/>
                </a:solidFill>
                <a:latin typeface="Impact" pitchFamily="34" charset="0"/>
                <a:ea typeface="微软雅黑" pitchFamily="34" charset="-122"/>
              </a:rPr>
              <a:t>  </a:t>
            </a:r>
            <a:r>
              <a:rPr lang="de-DE" altLang="zh-CN" sz="1400" dirty="0">
                <a:solidFill>
                  <a:schemeClr val="bg1"/>
                </a:solidFill>
                <a:latin typeface="Impact" pitchFamily="34" charset="0"/>
                <a:ea typeface="微软雅黑" pitchFamily="34" charset="-122"/>
              </a:rPr>
              <a:t>Heißwasserversorgung und Heizung in Wohngebieten</a:t>
            </a:r>
            <a:endParaRPr lang="zh-CN" altLang="en-US" sz="1400" b="1" dirty="0">
              <a:solidFill>
                <a:schemeClr val="bg1"/>
              </a:solidFill>
              <a:latin typeface="微软雅黑" pitchFamily="34" charset="-122"/>
              <a:ea typeface="微软雅黑" pitchFamily="34" charset="-122"/>
            </a:endParaRPr>
          </a:p>
          <a:p>
            <a:pPr algn="ctr"/>
            <a:endParaRPr lang="zh-CN" altLang="en-US" sz="14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754954"/>
            <a:ext cx="2844000" cy="553998"/>
          </a:xfrm>
          <a:prstGeom prst="rect">
            <a:avLst/>
          </a:prstGeom>
          <a:noFill/>
        </p:spPr>
        <p:txBody>
          <a:bodyPr vert="horz" wrap="square" lIns="0" tIns="0" rIns="0" bIns="0" rtlCol="0" anchor="ctr">
            <a:spAutoFit/>
          </a:bodyPr>
          <a:lstStyle/>
          <a:p>
            <a:pPr algn="ctr"/>
            <a:r>
              <a:rPr lang="en-US" altLang="zh-CN" dirty="0">
                <a:solidFill>
                  <a:schemeClr val="bg1"/>
                </a:solidFill>
                <a:latin typeface="Impact" pitchFamily="34" charset="0"/>
                <a:ea typeface="微软雅黑" pitchFamily="34" charset="-122"/>
              </a:rPr>
              <a:t>02  </a:t>
            </a:r>
            <a:r>
              <a:rPr lang="en-US" altLang="zh-CN" dirty="0" err="1">
                <a:solidFill>
                  <a:schemeClr val="bg1"/>
                </a:solidFill>
                <a:latin typeface="Impact" pitchFamily="34" charset="0"/>
                <a:ea typeface="微软雅黑" pitchFamily="34" charset="-122"/>
              </a:rPr>
              <a:t>Beheiztes</a:t>
            </a:r>
            <a:r>
              <a:rPr lang="en-US" altLang="zh-CN" dirty="0">
                <a:solidFill>
                  <a:schemeClr val="bg1"/>
                </a:solidFill>
                <a:latin typeface="Impact" pitchFamily="34" charset="0"/>
                <a:ea typeface="微软雅黑" pitchFamily="34" charset="-122"/>
              </a:rPr>
              <a:t> </a:t>
            </a:r>
            <a:r>
              <a:rPr lang="en-US" altLang="zh-CN" dirty="0" err="1">
                <a:solidFill>
                  <a:schemeClr val="bg1"/>
                </a:solidFill>
                <a:latin typeface="Impact" pitchFamily="34" charset="0"/>
                <a:ea typeface="微软雅黑" pitchFamily="34" charset="-122"/>
              </a:rPr>
              <a:t>Schwimmbecken</a:t>
            </a:r>
            <a:endParaRPr lang="zh-CN" altLang="en-US"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a:t>
            </a:r>
            <a:r>
              <a:rPr lang="de-DE" altLang="zh-CN" sz="1400" dirty="0">
                <a:solidFill>
                  <a:schemeClr val="bg1"/>
                </a:solidFill>
                <a:latin typeface="Impact" pitchFamily="34" charset="0"/>
                <a:ea typeface="微软雅黑" pitchFamily="34" charset="-122"/>
              </a:rPr>
              <a:t>Heißwasserversorgung und Heizung von Schul- und Krankenhaus</a:t>
            </a:r>
            <a:endParaRPr lang="zh-CN" altLang="en-US" sz="1400" dirty="0">
              <a:solidFill>
                <a:schemeClr val="bg1"/>
              </a:solidFill>
              <a:latin typeface="Impact" pitchFamily="34" charset="0"/>
              <a:ea typeface="微软雅黑" pitchFamily="34" charset="-122"/>
            </a:endParaRPr>
          </a:p>
        </p:txBody>
      </p:sp>
      <p:pic>
        <p:nvPicPr>
          <p:cNvPr id="13" name="图片 12">
            <a:extLst>
              <a:ext uri="{FF2B5EF4-FFF2-40B4-BE49-F238E27FC236}">
                <a16:creationId xmlns:a16="http://schemas.microsoft.com/office/drawing/2014/main" id="{F69CB407-ACCF-4049-8DD7-ADBA4777CC9D}"/>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a:extLst>
              <a:ext uri="{FF2B5EF4-FFF2-40B4-BE49-F238E27FC236}">
                <a16:creationId xmlns:a16="http://schemas.microsoft.com/office/drawing/2014/main" id="{6C54457C-1D8F-3C46-DC44-E6991F535B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
        <p:nvSpPr>
          <p:cNvPr id="15" name="TextBox 14"/>
          <p:cNvSpPr txBox="1"/>
          <p:nvPr/>
        </p:nvSpPr>
        <p:spPr>
          <a:xfrm>
            <a:off x="10862480" y="294501"/>
            <a:ext cx="936104" cy="369332"/>
          </a:xfrm>
          <a:prstGeom prst="rect">
            <a:avLst/>
          </a:prstGeom>
          <a:solidFill>
            <a:srgbClr val="CDCDCD"/>
          </a:solidFill>
        </p:spPr>
        <p:txBody>
          <a:bodyPr wrap="square" rtlCol="0">
            <a:spAutoFit/>
          </a:bodyPr>
          <a:lstStyle/>
          <a:p>
            <a:r>
              <a:rPr lang="en-US" altLang="zh-CN" dirty="0" err="1"/>
              <a:t>Seite</a:t>
            </a:r>
            <a:r>
              <a:rPr lang="en-US" altLang="zh-CN" dirty="0"/>
              <a:t> 12</a:t>
            </a:r>
            <a:endParaRPr lang="zh-CN" altLang="en-US" dirty="0"/>
          </a:p>
        </p:txBody>
      </p:sp>
    </p:spTree>
    <p:extLst>
      <p:ext uri="{BB962C8B-B14F-4D97-AF65-F5344CB8AC3E}">
        <p14:creationId xmlns:p14="http://schemas.microsoft.com/office/powerpoint/2010/main" val="124322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8"/>
                                        </p:tgtEl>
                                      </p:cBhvr>
                                    </p:animEffect>
                                    <p:animScale>
                                      <p:cBhvr>
                                        <p:cTn id="7" dur="250" autoRev="1" fill="hold"/>
                                        <p:tgtEl>
                                          <p:spTgt spid="6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6552728"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Anwendungsbereich</a:t>
            </a:r>
            <a:r>
              <a:rPr lang="en-US" altLang="zh-CN" sz="2800" b="1" dirty="0">
                <a:solidFill>
                  <a:schemeClr val="accent5">
                    <a:lumMod val="50000"/>
                  </a:schemeClr>
                </a:solidFill>
                <a:latin typeface="微软雅黑" pitchFamily="34" charset="-122"/>
                <a:ea typeface="微软雅黑" pitchFamily="34" charset="-122"/>
              </a:rPr>
              <a:t> </a:t>
            </a:r>
            <a:r>
              <a:rPr lang="en-US" altLang="zh-CN" sz="2800" b="1" dirty="0" err="1">
                <a:solidFill>
                  <a:schemeClr val="accent5">
                    <a:lumMod val="50000"/>
                  </a:schemeClr>
                </a:solidFill>
                <a:latin typeface="微软雅黑" pitchFamily="34" charset="-122"/>
                <a:ea typeface="微软雅黑" pitchFamily="34" charset="-122"/>
              </a:rPr>
              <a:t>der</a:t>
            </a:r>
            <a:r>
              <a:rPr lang="en-US" altLang="zh-CN" sz="2800" b="1" dirty="0">
                <a:solidFill>
                  <a:schemeClr val="accent5">
                    <a:lumMod val="50000"/>
                  </a:schemeClr>
                </a:solidFill>
                <a:latin typeface="微软雅黑" pitchFamily="34" charset="-122"/>
                <a:ea typeface="微软雅黑" pitchFamily="34" charset="-122"/>
              </a:rPr>
              <a:t>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a:t>
            </a:r>
            <a:r>
              <a:rPr lang="de-DE" altLang="zh-CN" sz="1400" dirty="0">
                <a:solidFill>
                  <a:schemeClr val="bg1"/>
                </a:solidFill>
                <a:latin typeface="Impact" pitchFamily="34" charset="0"/>
                <a:ea typeface="微软雅黑" pitchFamily="34" charset="-122"/>
              </a:rPr>
              <a:t>Gewächshaus und Bauernheizung und Mast</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776511"/>
            <a:ext cx="2844000" cy="461665"/>
          </a:xfrm>
          <a:prstGeom prst="rect">
            <a:avLst/>
          </a:prstGeom>
          <a:noFill/>
        </p:spPr>
        <p:txBody>
          <a:bodyPr vert="horz" wrap="square" lIns="0" tIns="0" rIns="0" bIns="0" rtlCol="0" anchor="ctr">
            <a:spAutoFit/>
          </a:bodyPr>
          <a:lstStyle/>
          <a:p>
            <a:pPr algn="ctr"/>
            <a:r>
              <a:rPr lang="en-US" altLang="zh-CN" sz="1600" b="1" dirty="0">
                <a:solidFill>
                  <a:schemeClr val="bg1"/>
                </a:solidFill>
                <a:latin typeface="Impact" pitchFamily="34" charset="0"/>
                <a:ea typeface="微软雅黑" pitchFamily="34" charset="-122"/>
              </a:rPr>
              <a:t>01</a:t>
            </a:r>
            <a:r>
              <a:rPr lang="en-US" altLang="zh-CN" sz="1400" b="1" dirty="0">
                <a:solidFill>
                  <a:schemeClr val="bg1"/>
                </a:solidFill>
                <a:latin typeface="Impact" pitchFamily="34" charset="0"/>
                <a:ea typeface="微软雅黑" pitchFamily="34" charset="-122"/>
              </a:rPr>
              <a:t>  </a:t>
            </a:r>
            <a:r>
              <a:rPr lang="de-DE" altLang="zh-CN" sz="1400" dirty="0">
                <a:solidFill>
                  <a:schemeClr val="bg1"/>
                </a:solidFill>
                <a:latin typeface="Impact" pitchFamily="34" charset="0"/>
                <a:ea typeface="微软雅黑" pitchFamily="34" charset="-122"/>
              </a:rPr>
              <a:t>Heißwasserversorgung und Heizung in Wohngebieten</a:t>
            </a:r>
            <a:endParaRPr lang="zh-CN" altLang="en-US" sz="14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a:t>
            </a:r>
            <a:r>
              <a:rPr lang="en-US" altLang="zh-CN" sz="1400" dirty="0" err="1">
                <a:solidFill>
                  <a:schemeClr val="bg1"/>
                </a:solidFill>
                <a:latin typeface="Impact" pitchFamily="34" charset="0"/>
                <a:ea typeface="微软雅黑" pitchFamily="34" charset="-122"/>
              </a:rPr>
              <a:t>Beheiztes</a:t>
            </a:r>
            <a:r>
              <a:rPr lang="en-US" altLang="zh-CN" sz="1400" dirty="0">
                <a:solidFill>
                  <a:schemeClr val="bg1"/>
                </a:solidFill>
                <a:latin typeface="Impact" pitchFamily="34" charset="0"/>
                <a:ea typeface="微软雅黑" pitchFamily="34" charset="-122"/>
              </a:rPr>
              <a:t> </a:t>
            </a:r>
            <a:r>
              <a:rPr lang="en-US" altLang="zh-CN" sz="1400" dirty="0" err="1">
                <a:solidFill>
                  <a:schemeClr val="bg1"/>
                </a:solidFill>
                <a:latin typeface="Impact" pitchFamily="34" charset="0"/>
                <a:ea typeface="微软雅黑" pitchFamily="34" charset="-122"/>
              </a:rPr>
              <a:t>Schwimmbecken</a:t>
            </a:r>
            <a:endParaRPr lang="zh-CN" altLang="en-US" sz="1400" dirty="0">
              <a:solidFill>
                <a:schemeClr val="bg1"/>
              </a:solidFill>
              <a:latin typeface="Impact" pitchFamily="34" charset="0"/>
              <a:ea typeface="微软雅黑" pitchFamily="34" charset="-122"/>
            </a:endParaRPr>
          </a:p>
          <a:p>
            <a:pPr algn="ct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10"/>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a:t>
            </a:r>
            <a:r>
              <a:rPr lang="de-DE" altLang="zh-CN" sz="1400" dirty="0">
                <a:solidFill>
                  <a:schemeClr val="bg1"/>
                </a:solidFill>
                <a:latin typeface="Impact" pitchFamily="34" charset="0"/>
                <a:ea typeface="微软雅黑" pitchFamily="34" charset="-122"/>
              </a:rPr>
              <a:t>Heißwasserversorgung und Heizung von Schul- und Krankenhaus</a:t>
            </a:r>
            <a:endParaRPr lang="zh-CN" altLang="en-US" sz="1400" dirty="0">
              <a:solidFill>
                <a:schemeClr val="bg1"/>
              </a:solidFill>
              <a:latin typeface="Impact" pitchFamily="34" charset="0"/>
              <a:ea typeface="微软雅黑" pitchFamily="34" charset="-122"/>
            </a:endParaRPr>
          </a:p>
        </p:txBody>
      </p:sp>
      <p:grpSp>
        <p:nvGrpSpPr>
          <p:cNvPr id="15" name="组合 14">
            <a:extLst>
              <a:ext uri="{FF2B5EF4-FFF2-40B4-BE49-F238E27FC236}">
                <a16:creationId xmlns:a16="http://schemas.microsoft.com/office/drawing/2014/main" id="{5FA31A99-8581-23EF-CF1F-EC68A55730D8}"/>
              </a:ext>
            </a:extLst>
          </p:cNvPr>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a:extLst>
                <a:ext uri="{FF2B5EF4-FFF2-40B4-BE49-F238E27FC236}">
                  <a16:creationId xmlns:a16="http://schemas.microsoft.com/office/drawing/2014/main" id="{EA8A7060-FBE1-6B32-52C9-7A4E472FC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a:extLst>
                <a:ext uri="{FF2B5EF4-FFF2-40B4-BE49-F238E27FC236}">
                  <a16:creationId xmlns:a16="http://schemas.microsoft.com/office/drawing/2014/main" id="{B562D1BC-432A-6A30-3819-DEA5B4B5F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a:extLst>
                <a:ext uri="{FF2B5EF4-FFF2-40B4-BE49-F238E27FC236}">
                  <a16:creationId xmlns:a16="http://schemas.microsoft.com/office/drawing/2014/main" id="{D0F03ADE-8302-9AF9-463B-BB880BA725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
        <p:nvSpPr>
          <p:cNvPr id="19" name="TextBox 18"/>
          <p:cNvSpPr txBox="1"/>
          <p:nvPr/>
        </p:nvSpPr>
        <p:spPr>
          <a:xfrm>
            <a:off x="10847734" y="286653"/>
            <a:ext cx="936104" cy="369332"/>
          </a:xfrm>
          <a:prstGeom prst="rect">
            <a:avLst/>
          </a:prstGeom>
          <a:solidFill>
            <a:srgbClr val="C9C9C9"/>
          </a:solidFill>
        </p:spPr>
        <p:txBody>
          <a:bodyPr wrap="square" rtlCol="0">
            <a:spAutoFit/>
          </a:bodyPr>
          <a:lstStyle/>
          <a:p>
            <a:r>
              <a:rPr lang="en-US" altLang="zh-CN" dirty="0" err="1"/>
              <a:t>Seite</a:t>
            </a:r>
            <a:r>
              <a:rPr lang="en-US" altLang="zh-CN" dirty="0"/>
              <a:t> 13</a:t>
            </a:r>
            <a:endParaRPr lang="zh-CN" altLang="en-US" dirty="0"/>
          </a:p>
        </p:txBody>
      </p:sp>
    </p:spTree>
    <p:extLst>
      <p:ext uri="{BB962C8B-B14F-4D97-AF65-F5344CB8AC3E}">
        <p14:creationId xmlns:p14="http://schemas.microsoft.com/office/powerpoint/2010/main" val="3615419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a:extLst>
              <a:ext uri="{FF2B5EF4-FFF2-40B4-BE49-F238E27FC236}">
                <a16:creationId xmlns:a16="http://schemas.microsoft.com/office/drawing/2014/main" id="{0EB9700B-2B54-4AE3-8069-8F8BD05D4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646" y="188640"/>
            <a:ext cx="6912768"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Anwendungsbereich</a:t>
            </a:r>
            <a:r>
              <a:rPr lang="en-US" altLang="zh-CN" sz="2800" b="1" dirty="0">
                <a:solidFill>
                  <a:schemeClr val="accent5">
                    <a:lumMod val="50000"/>
                  </a:schemeClr>
                </a:solidFill>
                <a:latin typeface="微软雅黑" pitchFamily="34" charset="-122"/>
                <a:ea typeface="微软雅黑" pitchFamily="34" charset="-122"/>
              </a:rPr>
              <a:t> </a:t>
            </a:r>
            <a:r>
              <a:rPr lang="en-US" altLang="zh-CN" sz="2800" b="1" dirty="0" err="1">
                <a:solidFill>
                  <a:schemeClr val="accent5">
                    <a:lumMod val="50000"/>
                  </a:schemeClr>
                </a:solidFill>
                <a:latin typeface="微软雅黑" pitchFamily="34" charset="-122"/>
                <a:ea typeface="微软雅黑" pitchFamily="34" charset="-122"/>
              </a:rPr>
              <a:t>der</a:t>
            </a:r>
            <a:r>
              <a:rPr lang="en-US" altLang="zh-CN" sz="2800" b="1" dirty="0">
                <a:solidFill>
                  <a:schemeClr val="accent5">
                    <a:lumMod val="50000"/>
                  </a:schemeClr>
                </a:solidFill>
                <a:latin typeface="微软雅黑" pitchFamily="34" charset="-122"/>
                <a:ea typeface="微软雅黑" pitchFamily="34" charset="-122"/>
              </a:rPr>
              <a:t> PVT</a:t>
            </a: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785732"/>
            <a:ext cx="2936718" cy="492443"/>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04 </a:t>
            </a:r>
            <a:r>
              <a:rPr lang="de-DE" altLang="zh-CN" sz="1600" dirty="0">
                <a:solidFill>
                  <a:schemeClr val="bg1"/>
                </a:solidFill>
                <a:latin typeface="Impact" pitchFamily="34" charset="0"/>
                <a:ea typeface="微软雅黑" pitchFamily="34" charset="-122"/>
              </a:rPr>
              <a:t>Gewächshaus und Bauernheizung und Mast</a:t>
            </a:r>
            <a:endParaRPr lang="zh-CN" altLang="en-US" sz="16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776511"/>
            <a:ext cx="2844000" cy="461665"/>
          </a:xfrm>
          <a:prstGeom prst="rect">
            <a:avLst/>
          </a:prstGeom>
          <a:noFill/>
        </p:spPr>
        <p:txBody>
          <a:bodyPr vert="horz" wrap="square" lIns="0" tIns="0" rIns="0" bIns="0" rtlCol="0" anchor="ctr">
            <a:spAutoFit/>
          </a:bodyPr>
          <a:lstStyle/>
          <a:p>
            <a:pPr algn="ctr"/>
            <a:r>
              <a:rPr lang="en-US" altLang="zh-CN" sz="1600" b="1" dirty="0">
                <a:solidFill>
                  <a:schemeClr val="bg1"/>
                </a:solidFill>
                <a:latin typeface="Impact" pitchFamily="34" charset="0"/>
                <a:ea typeface="微软雅黑" pitchFamily="34" charset="-122"/>
              </a:rPr>
              <a:t>01</a:t>
            </a:r>
            <a:r>
              <a:rPr lang="en-US" altLang="zh-CN" sz="1400" b="1" dirty="0">
                <a:solidFill>
                  <a:schemeClr val="bg1"/>
                </a:solidFill>
                <a:latin typeface="Impact" pitchFamily="34" charset="0"/>
                <a:ea typeface="微软雅黑" pitchFamily="34" charset="-122"/>
              </a:rPr>
              <a:t>  </a:t>
            </a:r>
            <a:r>
              <a:rPr lang="de-DE" altLang="zh-CN" sz="1400" dirty="0">
                <a:solidFill>
                  <a:schemeClr val="bg1"/>
                </a:solidFill>
                <a:latin typeface="Impact" pitchFamily="34" charset="0"/>
                <a:ea typeface="微软雅黑" pitchFamily="34" charset="-122"/>
              </a:rPr>
              <a:t>Heißwasserversorgung und Heizung in Wohngebieten</a:t>
            </a:r>
            <a:endParaRPr lang="zh-CN" altLang="en-US" sz="14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a:t>
            </a:r>
            <a:r>
              <a:rPr lang="en-US" altLang="zh-CN" sz="1400" dirty="0" err="1">
                <a:solidFill>
                  <a:schemeClr val="bg1"/>
                </a:solidFill>
                <a:latin typeface="Impact" pitchFamily="34" charset="0"/>
                <a:ea typeface="微软雅黑" pitchFamily="34" charset="-122"/>
              </a:rPr>
              <a:t>Beheiztes</a:t>
            </a:r>
            <a:r>
              <a:rPr lang="en-US" altLang="zh-CN" sz="1400" dirty="0">
                <a:solidFill>
                  <a:schemeClr val="bg1"/>
                </a:solidFill>
                <a:latin typeface="Impact" pitchFamily="34" charset="0"/>
                <a:ea typeface="微软雅黑" pitchFamily="34" charset="-122"/>
              </a:rPr>
              <a:t> </a:t>
            </a:r>
            <a:r>
              <a:rPr lang="en-US" altLang="zh-CN" sz="1400" dirty="0" err="1">
                <a:solidFill>
                  <a:schemeClr val="bg1"/>
                </a:solidFill>
                <a:latin typeface="Impact" pitchFamily="34" charset="0"/>
                <a:ea typeface="微软雅黑" pitchFamily="34" charset="-122"/>
              </a:rPr>
              <a:t>Schwimmbecken</a:t>
            </a: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10"/>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a:t>
            </a:r>
            <a:r>
              <a:rPr lang="de-DE" altLang="zh-CN" sz="1400" dirty="0">
                <a:solidFill>
                  <a:schemeClr val="bg1"/>
                </a:solidFill>
                <a:latin typeface="Impact" pitchFamily="34" charset="0"/>
                <a:ea typeface="微软雅黑" pitchFamily="34" charset="-122"/>
              </a:rPr>
              <a:t>Heißwasserversorgung und Heizung von Schul- und Krankenhaus</a:t>
            </a:r>
            <a:endParaRPr lang="zh-CN" altLang="en-US" sz="1400" dirty="0">
              <a:solidFill>
                <a:schemeClr val="bg1"/>
              </a:solidFill>
              <a:latin typeface="Impact" pitchFamily="34" charset="0"/>
              <a:ea typeface="微软雅黑" pitchFamily="34" charset="-122"/>
            </a:endParaRPr>
          </a:p>
        </p:txBody>
      </p:sp>
      <p:sp>
        <p:nvSpPr>
          <p:cNvPr id="12" name="TextBox 11"/>
          <p:cNvSpPr txBox="1"/>
          <p:nvPr/>
        </p:nvSpPr>
        <p:spPr>
          <a:xfrm>
            <a:off x="10919742" y="287551"/>
            <a:ext cx="936104" cy="369332"/>
          </a:xfrm>
          <a:prstGeom prst="rect">
            <a:avLst/>
          </a:prstGeom>
          <a:solidFill>
            <a:srgbClr val="D0D0D0"/>
          </a:solidFill>
        </p:spPr>
        <p:txBody>
          <a:bodyPr wrap="square" rtlCol="0">
            <a:spAutoFit/>
          </a:bodyPr>
          <a:lstStyle/>
          <a:p>
            <a:r>
              <a:rPr lang="en-US" altLang="zh-CN" dirty="0" err="1"/>
              <a:t>Seite</a:t>
            </a:r>
            <a:r>
              <a:rPr lang="en-US" altLang="zh-CN" dirty="0"/>
              <a:t> 14</a:t>
            </a:r>
            <a:endParaRPr lang="zh-CN" altLang="en-US" dirty="0"/>
          </a:p>
        </p:txBody>
      </p:sp>
    </p:spTree>
    <p:extLst>
      <p:ext uri="{BB962C8B-B14F-4D97-AF65-F5344CB8AC3E}">
        <p14:creationId xmlns:p14="http://schemas.microsoft.com/office/powerpoint/2010/main" val="318576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04</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1846734" y="4387416"/>
              <a:ext cx="3816424"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a:t>
              </a:r>
              <a:r>
                <a:rPr lang="en-US" altLang="zh-CN" sz="1400" b="1" dirty="0" err="1">
                  <a:solidFill>
                    <a:schemeClr val="bg1"/>
                  </a:solidFill>
                  <a:latin typeface="微软雅黑" pitchFamily="34" charset="-122"/>
                  <a:ea typeface="微软雅黑" pitchFamily="34" charset="-122"/>
                </a:rPr>
                <a:t>Inhaltsverzeichnis</a:t>
              </a:r>
              <a:r>
                <a:rPr lang="en-US" altLang="zh-CN" sz="1400" b="1" dirty="0">
                  <a:solidFill>
                    <a:schemeClr val="bg1"/>
                  </a:solidFill>
                  <a:latin typeface="微软雅黑" pitchFamily="34" charset="-122"/>
                  <a:ea typeface="微软雅黑" pitchFamily="34" charset="-122"/>
                </a:rPr>
                <a:t>——</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807174" y="1556792"/>
            <a:ext cx="6264696" cy="1384995"/>
          </a:xfrm>
          <a:prstGeom prst="rect">
            <a:avLst/>
          </a:prstGeom>
          <a:noFill/>
          <a:effectLst/>
        </p:spPr>
        <p:txBody>
          <a:bodyPr wrap="square" rtlCol="0">
            <a:spAutoFit/>
          </a:bodyPr>
          <a:lstStyle/>
          <a:p>
            <a:pPr algn="ctr"/>
            <a:r>
              <a:rPr lang="de-DE" altLang="zh-CN" sz="2800" b="1" dirty="0">
                <a:solidFill>
                  <a:srgbClr val="0070C0"/>
                </a:solidFill>
                <a:latin typeface="微软雅黑" pitchFamily="34" charset="-122"/>
                <a:ea typeface="微软雅黑" pitchFamily="34" charset="-122"/>
              </a:rPr>
              <a:t>Das jüngste PVT verteilte vier in einem regionalen Netzwerk</a:t>
            </a:r>
            <a:endParaRPr lang="en-US" altLang="zh-CN" sz="2800" b="1" dirty="0">
              <a:solidFill>
                <a:srgbClr val="0070C0"/>
              </a:solidFill>
              <a:latin typeface="微软雅黑" pitchFamily="34" charset="-122"/>
              <a:ea typeface="微软雅黑" pitchFamily="34" charset="-122"/>
            </a:endParaRPr>
          </a:p>
          <a:p>
            <a:pPr algn="ctr"/>
            <a:endParaRPr lang="zh-CN" altLang="en-US" sz="2800" b="1" dirty="0">
              <a:solidFill>
                <a:srgbClr val="0070C0"/>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48FF7244-75F2-5F50-0CB3-70215188A9B0}"/>
              </a:ext>
            </a:extLst>
          </p:cNvPr>
          <p:cNvSpPr/>
          <p:nvPr/>
        </p:nvSpPr>
        <p:spPr>
          <a:xfrm>
            <a:off x="7607374" y="3532366"/>
            <a:ext cx="3431580" cy="369332"/>
          </a:xfrm>
          <a:prstGeom prst="rect">
            <a:avLst/>
          </a:prstGeom>
        </p:spPr>
        <p:txBody>
          <a:bodyPr wrap="none">
            <a:spAutoFit/>
          </a:bodyPr>
          <a:lstStyle/>
          <a:p>
            <a:r>
              <a:rPr lang="de-DE" altLang="zh-CN" dirty="0">
                <a:solidFill>
                  <a:schemeClr val="accent5">
                    <a:lumMod val="50000"/>
                  </a:schemeClr>
                </a:solidFill>
              </a:rPr>
              <a:t>Vier in einem regionalen Netzwerk</a:t>
            </a:r>
            <a:endParaRPr lang="zh-CN" altLang="en-US" dirty="0">
              <a:solidFill>
                <a:schemeClr val="accent5">
                  <a:lumMod val="50000"/>
                </a:schemeClr>
              </a:solidFill>
            </a:endParaRPr>
          </a:p>
        </p:txBody>
      </p:sp>
      <p:grpSp>
        <p:nvGrpSpPr>
          <p:cNvPr id="14" name="组合 13">
            <a:extLst>
              <a:ext uri="{FF2B5EF4-FFF2-40B4-BE49-F238E27FC236}">
                <a16:creationId xmlns:a16="http://schemas.microsoft.com/office/drawing/2014/main" id="{A61183B6-3891-DF66-1141-1C032A09F027}"/>
              </a:ext>
            </a:extLst>
          </p:cNvPr>
          <p:cNvGrpSpPr/>
          <p:nvPr/>
        </p:nvGrpSpPr>
        <p:grpSpPr>
          <a:xfrm>
            <a:off x="10559702" y="3683144"/>
            <a:ext cx="1252780" cy="113577"/>
            <a:chOff x="9306922" y="3016002"/>
            <a:chExt cx="1252780" cy="113577"/>
          </a:xfrm>
        </p:grpSpPr>
        <p:sp>
          <p:nvSpPr>
            <p:cNvPr id="15" name="矩形 14">
              <a:extLst>
                <a:ext uri="{FF2B5EF4-FFF2-40B4-BE49-F238E27FC236}">
                  <a16:creationId xmlns:a16="http://schemas.microsoft.com/office/drawing/2014/main" id="{5C191ABB-B2F2-179F-42FD-07D67A4D9DC3}"/>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65AAAF9-E7D1-5620-204A-418033513988}"/>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67928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44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6300"/>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766614" y="214658"/>
            <a:ext cx="9983639" cy="461665"/>
          </a:xfrm>
          <a:prstGeom prst="rect">
            <a:avLst/>
          </a:prstGeom>
          <a:noFill/>
        </p:spPr>
        <p:txBody>
          <a:bodyPr wrap="square" rtlCol="0">
            <a:spAutoFit/>
          </a:bodyPr>
          <a:lstStyle/>
          <a:p>
            <a:r>
              <a:rPr lang="de-DE" altLang="zh-CN" sz="2400" b="1" dirty="0">
                <a:solidFill>
                  <a:schemeClr val="accent5">
                    <a:lumMod val="50000"/>
                  </a:schemeClr>
                </a:solidFill>
                <a:latin typeface="微软雅黑" pitchFamily="34" charset="-122"/>
                <a:ea typeface="微软雅黑" pitchFamily="34" charset="-122"/>
              </a:rPr>
              <a:t>Das jüngste PVT verteilte vier in einem regionalen Netzwerk</a:t>
            </a:r>
          </a:p>
        </p:txBody>
      </p:sp>
      <p:sp>
        <p:nvSpPr>
          <p:cNvPr id="47" name="矩形 46"/>
          <p:cNvSpPr/>
          <p:nvPr/>
        </p:nvSpPr>
        <p:spPr>
          <a:xfrm>
            <a:off x="550590" y="5373216"/>
            <a:ext cx="11089232" cy="1154675"/>
          </a:xfrm>
          <a:prstGeom prst="rect">
            <a:avLst/>
          </a:prstGeom>
        </p:spPr>
        <p:txBody>
          <a:bodyPr wrap="square">
            <a:spAutoFit/>
          </a:bodyPr>
          <a:lstStyle/>
          <a:p>
            <a:pPr indent="457200">
              <a:lnSpc>
                <a:spcPct val="150000"/>
              </a:lnSpc>
            </a:pPr>
            <a:r>
              <a:rPr lang="de-DE" altLang="zh-CN" sz="1600" b="1" dirty="0">
                <a:latin typeface="Arial" panose="020B0604020202020204" pitchFamily="34" charset="0"/>
                <a:ea typeface="微软雅黑" panose="020B0503020204020204" pitchFamily="34" charset="-122"/>
                <a:cs typeface="+mn-ea"/>
                <a:sym typeface="Arial" panose="020B0604020202020204" pitchFamily="34" charset="0"/>
              </a:rPr>
              <a:t>Die ursprüngliche Multi-Technologie-Kopplung verwendet PVT-, Wärmepump- und Querzeiten-Energiespeicher, um die Erzeugung, Heizung, Kühlung und Warmwasserversorgung von vier in eins zu bieten. Es kann eine breite Palette von Produkten, Design, Installation und Kundenbetreuung bieten.</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50" name="Picture 2">
            <a:extLst>
              <a:ext uri="{FF2B5EF4-FFF2-40B4-BE49-F238E27FC236}">
                <a16:creationId xmlns:a16="http://schemas.microsoft.com/office/drawing/2014/main" id="{1617F5F0-7637-E130-7F7D-103AF4C0B8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830" y="692076"/>
            <a:ext cx="7200800" cy="4503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43010" y="306991"/>
            <a:ext cx="961577" cy="369332"/>
          </a:xfrm>
          <a:prstGeom prst="rect">
            <a:avLst/>
          </a:prstGeom>
          <a:solidFill>
            <a:srgbClr val="CCCCCC"/>
          </a:solidFill>
        </p:spPr>
        <p:txBody>
          <a:bodyPr wrap="square" rtlCol="0">
            <a:spAutoFit/>
          </a:bodyPr>
          <a:lstStyle/>
          <a:p>
            <a:r>
              <a:rPr lang="en-US" altLang="zh-CN" dirty="0" err="1"/>
              <a:t>Seite</a:t>
            </a:r>
            <a:r>
              <a:rPr lang="en-US" altLang="zh-CN" dirty="0"/>
              <a:t> 16</a:t>
            </a:r>
            <a:endParaRPr lang="zh-CN" altLang="en-US" dirty="0"/>
          </a:p>
        </p:txBody>
      </p:sp>
      <p:sp>
        <p:nvSpPr>
          <p:cNvPr id="2" name="文本框 1">
            <a:extLst>
              <a:ext uri="{FF2B5EF4-FFF2-40B4-BE49-F238E27FC236}">
                <a16:creationId xmlns:a16="http://schemas.microsoft.com/office/drawing/2014/main" id="{82F0068A-595D-41E3-BE9C-C233698E8B19}"/>
              </a:ext>
            </a:extLst>
          </p:cNvPr>
          <p:cNvSpPr txBox="1"/>
          <p:nvPr/>
        </p:nvSpPr>
        <p:spPr>
          <a:xfrm rot="2941973">
            <a:off x="2651838" y="2198115"/>
            <a:ext cx="1368152" cy="276999"/>
          </a:xfrm>
          <a:prstGeom prst="rect">
            <a:avLst/>
          </a:prstGeom>
          <a:noFill/>
        </p:spPr>
        <p:txBody>
          <a:bodyPr wrap="square" lIns="0" tIns="0" rIns="0" bIns="0" rtlCol="0">
            <a:spAutoFit/>
          </a:bodyPr>
          <a:lstStyle/>
          <a:p>
            <a:pPr algn="l"/>
            <a:r>
              <a:rPr lang="en-US" altLang="zh-CN" sz="1800" kern="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Solarheizung</a:t>
            </a:r>
            <a:endParaRPr lang="zh-CN" altLang="en-US" dirty="0" err="1"/>
          </a:p>
        </p:txBody>
      </p:sp>
      <p:sp>
        <p:nvSpPr>
          <p:cNvPr id="7" name="文本框 6">
            <a:extLst>
              <a:ext uri="{FF2B5EF4-FFF2-40B4-BE49-F238E27FC236}">
                <a16:creationId xmlns:a16="http://schemas.microsoft.com/office/drawing/2014/main" id="{92A821C0-B9C8-43F7-B39F-CDA6210C735C}"/>
              </a:ext>
            </a:extLst>
          </p:cNvPr>
          <p:cNvSpPr txBox="1"/>
          <p:nvPr/>
        </p:nvSpPr>
        <p:spPr>
          <a:xfrm rot="20353165">
            <a:off x="4359742" y="2387327"/>
            <a:ext cx="156639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Wärmeaufnahme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8" name="文本框 7">
            <a:extLst>
              <a:ext uri="{FF2B5EF4-FFF2-40B4-BE49-F238E27FC236}">
                <a16:creationId xmlns:a16="http://schemas.microsoft.com/office/drawing/2014/main" id="{ED58A06A-12D6-4471-B3C6-DFCA35761FC4}"/>
              </a:ext>
            </a:extLst>
          </p:cNvPr>
          <p:cNvSpPr txBox="1"/>
          <p:nvPr/>
        </p:nvSpPr>
        <p:spPr>
          <a:xfrm>
            <a:off x="5918869" y="2957062"/>
            <a:ext cx="156639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Wassertank</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9" name="文本框 8">
            <a:extLst>
              <a:ext uri="{FF2B5EF4-FFF2-40B4-BE49-F238E27FC236}">
                <a16:creationId xmlns:a16="http://schemas.microsoft.com/office/drawing/2014/main" id="{A2C88889-43A6-43C9-95F1-8D634B562463}"/>
              </a:ext>
            </a:extLst>
          </p:cNvPr>
          <p:cNvSpPr txBox="1"/>
          <p:nvPr/>
        </p:nvSpPr>
        <p:spPr>
          <a:xfrm>
            <a:off x="8768392" y="2901659"/>
            <a:ext cx="156639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Architektur</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0" name="文本框 9">
            <a:extLst>
              <a:ext uri="{FF2B5EF4-FFF2-40B4-BE49-F238E27FC236}">
                <a16:creationId xmlns:a16="http://schemas.microsoft.com/office/drawing/2014/main" id="{56EEECF2-F2F0-4A52-BADA-D76CC000031E}"/>
              </a:ext>
            </a:extLst>
          </p:cNvPr>
          <p:cNvSpPr txBox="1"/>
          <p:nvPr/>
        </p:nvSpPr>
        <p:spPr>
          <a:xfrm>
            <a:off x="3576543" y="3667825"/>
            <a:ext cx="156639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Solarkollektor</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1" name="文本框 10">
            <a:extLst>
              <a:ext uri="{FF2B5EF4-FFF2-40B4-BE49-F238E27FC236}">
                <a16:creationId xmlns:a16="http://schemas.microsoft.com/office/drawing/2014/main" id="{7BE2432C-5F97-4175-9781-05FD48E7A245}"/>
              </a:ext>
            </a:extLst>
          </p:cNvPr>
          <p:cNvSpPr txBox="1"/>
          <p:nvPr/>
        </p:nvSpPr>
        <p:spPr>
          <a:xfrm>
            <a:off x="2828793" y="4514805"/>
            <a:ext cx="156639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Geothermie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2" name="文本框 11">
            <a:extLst>
              <a:ext uri="{FF2B5EF4-FFF2-40B4-BE49-F238E27FC236}">
                <a16:creationId xmlns:a16="http://schemas.microsoft.com/office/drawing/2014/main" id="{DCCECD1F-7896-49E3-B09D-6A7B1529BA1C}"/>
              </a:ext>
            </a:extLst>
          </p:cNvPr>
          <p:cNvSpPr txBox="1"/>
          <p:nvPr/>
        </p:nvSpPr>
        <p:spPr>
          <a:xfrm rot="21281685">
            <a:off x="4494672" y="3883952"/>
            <a:ext cx="2161748"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Bodenwärmegewinnung</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3" name="文本框 12">
            <a:extLst>
              <a:ext uri="{FF2B5EF4-FFF2-40B4-BE49-F238E27FC236}">
                <a16:creationId xmlns:a16="http://schemas.microsoft.com/office/drawing/2014/main" id="{22E80FCA-1EAA-43D5-A1D0-08075602BF1B}"/>
              </a:ext>
            </a:extLst>
          </p:cNvPr>
          <p:cNvSpPr txBox="1"/>
          <p:nvPr/>
        </p:nvSpPr>
        <p:spPr>
          <a:xfrm>
            <a:off x="7485266" y="4551031"/>
            <a:ext cx="1876353"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Elektrische</a:t>
            </a:r>
            <a:r>
              <a:rPr lang="en-US" altLang="zh-CN" sz="1600" kern="0" dirty="0">
                <a:solidFill>
                  <a:srgbClr val="000000"/>
                </a:solidFill>
                <a:latin typeface="Times New Roman" panose="02020603050405020304" pitchFamily="18" charset="0"/>
                <a:ea typeface="宋体" panose="02010600030101010101" pitchFamily="2" charset="-122"/>
              </a:rPr>
              <a:t> </a:t>
            </a:r>
            <a:r>
              <a:rPr lang="en-US" altLang="zh-CN" sz="1600" kern="0" dirty="0" err="1">
                <a:solidFill>
                  <a:srgbClr val="000000"/>
                </a:solidFill>
                <a:latin typeface="Times New Roman" panose="02020603050405020304" pitchFamily="18" charset="0"/>
                <a:ea typeface="宋体" panose="02010600030101010101" pitchFamily="2" charset="-122"/>
              </a:rPr>
              <a:t>Energie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4" name="文本框 13">
            <a:extLst>
              <a:ext uri="{FF2B5EF4-FFF2-40B4-BE49-F238E27FC236}">
                <a16:creationId xmlns:a16="http://schemas.microsoft.com/office/drawing/2014/main" id="{E57D925F-3808-4944-9827-A33594B92895}"/>
              </a:ext>
            </a:extLst>
          </p:cNvPr>
          <p:cNvSpPr txBox="1"/>
          <p:nvPr/>
        </p:nvSpPr>
        <p:spPr>
          <a:xfrm>
            <a:off x="5953223" y="4907235"/>
            <a:ext cx="1876353"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Wärmepumpeneinheit</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5" name="文本框 14">
            <a:extLst>
              <a:ext uri="{FF2B5EF4-FFF2-40B4-BE49-F238E27FC236}">
                <a16:creationId xmlns:a16="http://schemas.microsoft.com/office/drawing/2014/main" id="{3010D00B-4A9B-4167-B943-C6851A6D2B7F}"/>
              </a:ext>
            </a:extLst>
          </p:cNvPr>
          <p:cNvSpPr txBox="1"/>
          <p:nvPr/>
        </p:nvSpPr>
        <p:spPr>
          <a:xfrm>
            <a:off x="3699193" y="5153456"/>
            <a:ext cx="1876353"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Erdrohrwärmetauscher</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6" name="文本框 15">
            <a:extLst>
              <a:ext uri="{FF2B5EF4-FFF2-40B4-BE49-F238E27FC236}">
                <a16:creationId xmlns:a16="http://schemas.microsoft.com/office/drawing/2014/main" id="{9817F15F-04FA-4900-9B0B-55ACBAF7DBD4}"/>
              </a:ext>
            </a:extLst>
          </p:cNvPr>
          <p:cNvSpPr txBox="1"/>
          <p:nvPr/>
        </p:nvSpPr>
        <p:spPr>
          <a:xfrm rot="18462096">
            <a:off x="7174895" y="3382106"/>
            <a:ext cx="2016735"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Wärmepumpenheizung</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7" name="文本框 16">
            <a:extLst>
              <a:ext uri="{FF2B5EF4-FFF2-40B4-BE49-F238E27FC236}">
                <a16:creationId xmlns:a16="http://schemas.microsoft.com/office/drawing/2014/main" id="{0CCD6501-2443-4D86-96EB-83179F61CD42}"/>
              </a:ext>
            </a:extLst>
          </p:cNvPr>
          <p:cNvSpPr txBox="1"/>
          <p:nvPr/>
        </p:nvSpPr>
        <p:spPr>
          <a:xfrm rot="21096086">
            <a:off x="7013062" y="1735535"/>
            <a:ext cx="1876353" cy="246221"/>
          </a:xfrm>
          <a:prstGeom prst="rect">
            <a:avLst/>
          </a:prstGeom>
          <a:noFill/>
        </p:spPr>
        <p:txBody>
          <a:bodyPr wrap="square" lIns="0" tIns="0" rIns="0" bIns="0"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Solarenergie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65231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05</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1486694" y="4387416"/>
              <a:ext cx="2813805"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a:t>
              </a:r>
              <a:r>
                <a:rPr lang="en-US" altLang="zh-CN" sz="1400" b="1" dirty="0" err="1">
                  <a:solidFill>
                    <a:schemeClr val="bg1"/>
                  </a:solidFill>
                  <a:latin typeface="微软雅黑" pitchFamily="34" charset="-122"/>
                  <a:ea typeface="微软雅黑" pitchFamily="34" charset="-122"/>
                </a:rPr>
                <a:t>Inhaltsverzeichnis</a:t>
              </a:r>
              <a:r>
                <a:rPr lang="en-US" altLang="zh-CN" sz="1400" b="1" dirty="0">
                  <a:solidFill>
                    <a:schemeClr val="bg1"/>
                  </a:solidFill>
                  <a:latin typeface="微软雅黑" pitchFamily="34" charset="-122"/>
                  <a:ea typeface="微软雅黑" pitchFamily="34" charset="-122"/>
                </a:rPr>
                <a:t>——</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807174" y="2213042"/>
            <a:ext cx="6623564" cy="830997"/>
          </a:xfrm>
          <a:prstGeom prst="rect">
            <a:avLst/>
          </a:prstGeom>
          <a:noFill/>
          <a:effectLst/>
        </p:spPr>
        <p:txBody>
          <a:bodyPr wrap="square" rtlCol="0">
            <a:spAutoFit/>
          </a:bodyPr>
          <a:lstStyle/>
          <a:p>
            <a:pPr algn="ctr"/>
            <a:r>
              <a:rPr lang="en-US" altLang="zh-CN" sz="4800" b="1" dirty="0" err="1">
                <a:solidFill>
                  <a:srgbClr val="0070C0"/>
                </a:solidFill>
                <a:latin typeface="微软雅黑" pitchFamily="34" charset="-122"/>
                <a:ea typeface="微软雅黑" pitchFamily="34" charset="-122"/>
              </a:rPr>
              <a:t>Energieeinsparung</a:t>
            </a:r>
            <a:endParaRPr lang="en-US" altLang="zh-CN" sz="4800" b="1" dirty="0">
              <a:solidFill>
                <a:srgbClr val="0070C0"/>
              </a:solidFill>
              <a:latin typeface="微软雅黑" pitchFamily="34" charset="-122"/>
              <a:ea typeface="微软雅黑" pitchFamily="34" charset="-122"/>
            </a:endParaRPr>
          </a:p>
        </p:txBody>
      </p:sp>
      <p:grpSp>
        <p:nvGrpSpPr>
          <p:cNvPr id="16" name="组合 15">
            <a:extLst>
              <a:ext uri="{FF2B5EF4-FFF2-40B4-BE49-F238E27FC236}">
                <a16:creationId xmlns:a16="http://schemas.microsoft.com/office/drawing/2014/main" id="{D374E338-9FE0-5A98-4AF3-29DFF1831C91}"/>
              </a:ext>
            </a:extLst>
          </p:cNvPr>
          <p:cNvGrpSpPr/>
          <p:nvPr/>
        </p:nvGrpSpPr>
        <p:grpSpPr>
          <a:xfrm>
            <a:off x="10559702" y="3683144"/>
            <a:ext cx="1252780" cy="113577"/>
            <a:chOff x="9306922" y="3016002"/>
            <a:chExt cx="1252780" cy="113577"/>
          </a:xfrm>
        </p:grpSpPr>
        <p:sp>
          <p:nvSpPr>
            <p:cNvPr id="18" name="矩形 17">
              <a:extLst>
                <a:ext uri="{FF2B5EF4-FFF2-40B4-BE49-F238E27FC236}">
                  <a16:creationId xmlns:a16="http://schemas.microsoft.com/office/drawing/2014/main" id="{03AB8445-A38E-ABE2-AA6A-9EC355F20590}"/>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D380BA18-F56D-0C0D-BCC7-0B153068145C}"/>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10914595" y="260648"/>
            <a:ext cx="961577" cy="369332"/>
          </a:xfrm>
          <a:prstGeom prst="rect">
            <a:avLst/>
          </a:prstGeom>
          <a:gradFill flip="none" rotWithShape="1">
            <a:gsLst>
              <a:gs pos="0">
                <a:srgbClr val="D3D3D3"/>
              </a:gs>
              <a:gs pos="100000">
                <a:srgbClr val="B9B9B9"/>
              </a:gs>
            </a:gsLst>
            <a:lin ang="2700000" scaled="1"/>
            <a:tileRect/>
          </a:gradFill>
        </p:spPr>
        <p:txBody>
          <a:bodyPr wrap="square" rtlCol="0">
            <a:spAutoFit/>
          </a:bodyPr>
          <a:lstStyle/>
          <a:p>
            <a:r>
              <a:rPr lang="en-US" altLang="zh-CN" dirty="0" err="1"/>
              <a:t>Seite</a:t>
            </a:r>
            <a:r>
              <a:rPr lang="en-US" altLang="zh-CN" dirty="0"/>
              <a:t> 17</a:t>
            </a:r>
            <a:endParaRPr lang="zh-CN" altLang="en-US" dirty="0"/>
          </a:p>
        </p:txBody>
      </p:sp>
    </p:spTree>
    <p:extLst>
      <p:ext uri="{BB962C8B-B14F-4D97-AF65-F5344CB8AC3E}">
        <p14:creationId xmlns:p14="http://schemas.microsoft.com/office/powerpoint/2010/main" val="128582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7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childTnLst>
                          </p:cTn>
                        </p:par>
                        <p:par>
                          <p:cTn id="27" fill="hold">
                            <p:stCondLst>
                              <p:cond delay="3200"/>
                            </p:stCondLst>
                            <p:childTnLst>
                              <p:par>
                                <p:cTn id="28" presetID="49" presetClass="entr" presetSubtype="0"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250" fill="hold"/>
                                        <p:tgtEl>
                                          <p:spTgt spid="16"/>
                                        </p:tgtEl>
                                        <p:attrNameLst>
                                          <p:attrName>ppt_w</p:attrName>
                                        </p:attrNameLst>
                                      </p:cBhvr>
                                      <p:tavLst>
                                        <p:tav tm="0">
                                          <p:val>
                                            <p:fltVal val="0"/>
                                          </p:val>
                                        </p:tav>
                                        <p:tav tm="100000">
                                          <p:val>
                                            <p:strVal val="#ppt_w"/>
                                          </p:val>
                                        </p:tav>
                                      </p:tavLst>
                                    </p:anim>
                                    <p:anim calcmode="lin" valueType="num">
                                      <p:cBhvr>
                                        <p:cTn id="31" dur="250" fill="hold"/>
                                        <p:tgtEl>
                                          <p:spTgt spid="16"/>
                                        </p:tgtEl>
                                        <p:attrNameLst>
                                          <p:attrName>ppt_h</p:attrName>
                                        </p:attrNameLst>
                                      </p:cBhvr>
                                      <p:tavLst>
                                        <p:tav tm="0">
                                          <p:val>
                                            <p:fltVal val="0"/>
                                          </p:val>
                                        </p:tav>
                                        <p:tav tm="100000">
                                          <p:val>
                                            <p:strVal val="#ppt_h"/>
                                          </p:val>
                                        </p:tav>
                                      </p:tavLst>
                                    </p:anim>
                                    <p:anim calcmode="lin" valueType="num">
                                      <p:cBhvr>
                                        <p:cTn id="32" dur="250" fill="hold"/>
                                        <p:tgtEl>
                                          <p:spTgt spid="16"/>
                                        </p:tgtEl>
                                        <p:attrNameLst>
                                          <p:attrName>style.rotation</p:attrName>
                                        </p:attrNameLst>
                                      </p:cBhvr>
                                      <p:tavLst>
                                        <p:tav tm="0">
                                          <p:val>
                                            <p:fltVal val="360"/>
                                          </p:val>
                                        </p:tav>
                                        <p:tav tm="100000">
                                          <p:val>
                                            <p:fltVal val="0"/>
                                          </p:val>
                                        </p:tav>
                                      </p:tavLst>
                                    </p:anim>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188640"/>
            <a:ext cx="4968552"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Energieeinsparung</a:t>
            </a:r>
            <a:endParaRPr lang="en-US" altLang="zh-CN" sz="2800" b="1" dirty="0">
              <a:solidFill>
                <a:schemeClr val="accent5">
                  <a:lumMod val="50000"/>
                </a:schemeClr>
              </a:solidFill>
              <a:latin typeface="微软雅黑" pitchFamily="34" charset="-122"/>
              <a:ea typeface="微软雅黑" pitchFamily="34" charset="-122"/>
            </a:endParaRPr>
          </a:p>
        </p:txBody>
      </p:sp>
      <p:sp>
        <p:nvSpPr>
          <p:cNvPr id="297" name="文本框 51"/>
          <p:cNvSpPr txBox="1"/>
          <p:nvPr/>
        </p:nvSpPr>
        <p:spPr>
          <a:xfrm>
            <a:off x="8255446" y="3730405"/>
            <a:ext cx="3600399" cy="2511137"/>
          </a:xfrm>
          <a:prstGeom prst="rect">
            <a:avLst/>
          </a:prstGeom>
          <a:noFill/>
        </p:spPr>
        <p:txBody>
          <a:bodyPr wrap="square" rtlCol="0">
            <a:spAutoFit/>
          </a:bodyPr>
          <a:lstStyle/>
          <a:p>
            <a:pPr>
              <a:lnSpc>
                <a:spcPct val="120000"/>
              </a:lnSpc>
            </a:pPr>
            <a:r>
              <a:rPr lang="de-DE" altLang="zh-CN" sz="1200" dirty="0">
                <a:solidFill>
                  <a:schemeClr val="tx1">
                    <a:lumMod val="65000"/>
                    <a:lumOff val="35000"/>
                  </a:schemeClr>
                </a:solidFill>
                <a:latin typeface="微软雅黑" panose="020B0503020204020204" pitchFamily="34" charset="-122"/>
                <a:ea typeface="微软雅黑" panose="020B0503020204020204" pitchFamily="34" charset="-122"/>
              </a:rPr>
              <a:t>In Gebieten, die Heizung erfordern, wie Familienhäuser in Nordchina, werden 80% der Energie für die Erwärmung mit niedriger Temperatur, 17% für heißes Wasser, 14% für den Stromverbrauch, 4% für die Beleuchtung und nur 1% für die Kühlung. Die Heizung macht den größten Teil des Energieverbrauchs des Haushalts aus. PVT löst nur die meisten Anforderungen an Heizung und Stromversorgung und erreicht ein echtes Kohlenstoffgebäude.</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62"/>
            <p:cNvSpPr>
              <a:spLocks/>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63"/>
            <p:cNvSpPr>
              <a:spLocks/>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66"/>
            <p:cNvSpPr>
              <a:spLocks/>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67"/>
            <p:cNvSpPr>
              <a:spLocks/>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68"/>
            <p:cNvSpPr>
              <a:spLocks/>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169"/>
            <p:cNvSpPr>
              <a:spLocks/>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171"/>
            <p:cNvSpPr>
              <a:spLocks/>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173"/>
            <p:cNvSpPr>
              <a:spLocks/>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175"/>
            <p:cNvSpPr>
              <a:spLocks/>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4" name="组合 323"/>
          <p:cNvGrpSpPr/>
          <p:nvPr/>
        </p:nvGrpSpPr>
        <p:grpSpPr>
          <a:xfrm>
            <a:off x="9106600" y="3183359"/>
            <a:ext cx="2290515" cy="461665"/>
            <a:chOff x="8873322" y="1787255"/>
            <a:chExt cx="2290515" cy="461665"/>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298" name="文本框 53"/>
            <p:cNvSpPr txBox="1"/>
            <p:nvPr/>
          </p:nvSpPr>
          <p:spPr>
            <a:xfrm>
              <a:off x="8975526" y="1787255"/>
              <a:ext cx="2022040" cy="461665"/>
            </a:xfrm>
            <a:prstGeom prst="rect">
              <a:avLst/>
            </a:prstGeom>
            <a:noFill/>
          </p:spPr>
          <p:txBody>
            <a:bodyPr wrap="square" rtlCol="0">
              <a:spAutoFit/>
            </a:bodyPr>
            <a:lstStyle/>
            <a:p>
              <a:pPr algn="ctr"/>
              <a:r>
                <a:rPr lang="de-DE" altLang="zh-CN" sz="1200" b="1" dirty="0">
                  <a:solidFill>
                    <a:schemeClr val="bg1"/>
                  </a:solidFill>
                  <a:latin typeface="微软雅黑" panose="020B0503020204020204" pitchFamily="34" charset="-122"/>
                  <a:ea typeface="微软雅黑" panose="020B0503020204020204" pitchFamily="34" charset="-122"/>
                </a:rPr>
                <a:t>Warum sich auf Heizung konzentrieren?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pic>
        <p:nvPicPr>
          <p:cNvPr id="301" name="图片 300">
            <a:extLst>
              <a:ext uri="{FF2B5EF4-FFF2-40B4-BE49-F238E27FC236}">
                <a16:creationId xmlns:a16="http://schemas.microsoft.com/office/drawing/2014/main" id="{4F76D0D8-86A8-E237-6F67-583E0F052618}"/>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352212" y="1247047"/>
            <a:ext cx="7047250" cy="4685217"/>
          </a:xfrm>
          <a:prstGeom prst="rect">
            <a:avLst/>
          </a:prstGeom>
        </p:spPr>
      </p:pic>
      <p:sp>
        <p:nvSpPr>
          <p:cNvPr id="24" name="TextBox 23"/>
          <p:cNvSpPr txBox="1"/>
          <p:nvPr/>
        </p:nvSpPr>
        <p:spPr>
          <a:xfrm>
            <a:off x="10916326" y="255242"/>
            <a:ext cx="961577" cy="369332"/>
          </a:xfrm>
          <a:prstGeom prst="rect">
            <a:avLst/>
          </a:prstGeom>
          <a:solidFill>
            <a:srgbClr val="D0D0D0"/>
          </a:solidFill>
        </p:spPr>
        <p:txBody>
          <a:bodyPr wrap="square" rtlCol="0">
            <a:spAutoFit/>
          </a:bodyPr>
          <a:lstStyle/>
          <a:p>
            <a:r>
              <a:rPr lang="en-US" altLang="zh-CN" dirty="0" err="1"/>
              <a:t>Seite</a:t>
            </a:r>
            <a:r>
              <a:rPr lang="en-US" altLang="zh-CN" dirty="0"/>
              <a:t> 18</a:t>
            </a:r>
            <a:endParaRPr lang="zh-CN" altLang="en-US" dirty="0"/>
          </a:p>
        </p:txBody>
      </p:sp>
      <p:sp>
        <p:nvSpPr>
          <p:cNvPr id="2" name="文本框 1">
            <a:extLst>
              <a:ext uri="{FF2B5EF4-FFF2-40B4-BE49-F238E27FC236}">
                <a16:creationId xmlns:a16="http://schemas.microsoft.com/office/drawing/2014/main" id="{F9BA8D08-E65C-4459-B41C-2C65F5F9C18A}"/>
              </a:ext>
            </a:extLst>
          </p:cNvPr>
          <p:cNvSpPr txBox="1"/>
          <p:nvPr/>
        </p:nvSpPr>
        <p:spPr>
          <a:xfrm>
            <a:off x="910630" y="1413931"/>
            <a:ext cx="4608512" cy="4247317"/>
          </a:xfrm>
          <a:prstGeom prst="rect">
            <a:avLst/>
          </a:prstGeom>
          <a:solidFill>
            <a:srgbClr val="F3F3F3"/>
          </a:solidFill>
        </p:spPr>
        <p:txBody>
          <a:bodyPr wrap="square" rtlCol="0">
            <a:spAutoFit/>
          </a:bodyPr>
          <a:lstStyle/>
          <a:p>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Warum</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sich</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auf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Heizung</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konzentrieren</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Kanada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dienen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80% des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Energieverbrauchs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für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Wohnen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für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die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Erwärmung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mit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niedriger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Temperatur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erster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Linie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nicht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erneuerbar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und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führt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zu</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erheblichen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Treibhausgasemissionen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266700" indent="266700"/>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Warum</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Sonnenheizung</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Steigungen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sind</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teurer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und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führen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zu</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geringeren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Energieeinsparungen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wenn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die EE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zu</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Hause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steigt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Solar-</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Wärmesammler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sind</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bei</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der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Erzeugung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von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Wärme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mit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niedriger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Temperatur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sehr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effizient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err="1"/>
          </a:p>
        </p:txBody>
      </p:sp>
    </p:spTree>
    <p:extLst>
      <p:ext uri="{BB962C8B-B14F-4D97-AF65-F5344CB8AC3E}">
        <p14:creationId xmlns:p14="http://schemas.microsoft.com/office/powerpoint/2010/main" val="201818877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52784"/>
            <a:ext cx="9289032" cy="830997"/>
          </a:xfrm>
          <a:prstGeom prst="rect">
            <a:avLst/>
          </a:prstGeom>
          <a:noFill/>
        </p:spPr>
        <p:txBody>
          <a:bodyPr wrap="square" rtlCol="0">
            <a:spAutoFit/>
          </a:bodyPr>
          <a:lstStyle/>
          <a:p>
            <a:r>
              <a:rPr lang="de-DE" altLang="zh-CN" sz="2400" b="1" dirty="0">
                <a:solidFill>
                  <a:schemeClr val="accent5">
                    <a:lumMod val="50000"/>
                  </a:schemeClr>
                </a:solidFill>
                <a:latin typeface="微软雅黑" pitchFamily="34" charset="-122"/>
                <a:ea typeface="微软雅黑" pitchFamily="34" charset="-122"/>
              </a:rPr>
              <a:t>Warum konzentrieren Sie sich auf die Energiespeicherung von Kreuzsaison Energie?</a:t>
            </a:r>
            <a:endParaRPr lang="zh-CN" altLang="en-US" sz="2400" b="1" dirty="0">
              <a:solidFill>
                <a:schemeClr val="accent5">
                  <a:lumMod val="50000"/>
                </a:schemeClr>
              </a:solidFill>
              <a:latin typeface="微软雅黑" pitchFamily="34" charset="-122"/>
              <a:ea typeface="微软雅黑" pitchFamily="34" charset="-122"/>
            </a:endParaRPr>
          </a:p>
        </p:txBody>
      </p:sp>
      <p:pic>
        <p:nvPicPr>
          <p:cNvPr id="24" name="图片 23">
            <a:extLst>
              <a:ext uri="{FF2B5EF4-FFF2-40B4-BE49-F238E27FC236}">
                <a16:creationId xmlns:a16="http://schemas.microsoft.com/office/drawing/2014/main" id="{2466A984-D6DB-C72D-2E2C-278BFF8FCC0F}"/>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338108" y="1412776"/>
            <a:ext cx="9514197" cy="4728882"/>
          </a:xfrm>
          <a:prstGeom prst="rect">
            <a:avLst/>
          </a:prstGeom>
        </p:spPr>
      </p:pic>
      <p:sp>
        <p:nvSpPr>
          <p:cNvPr id="4" name="TextBox 3"/>
          <p:cNvSpPr txBox="1"/>
          <p:nvPr/>
        </p:nvSpPr>
        <p:spPr>
          <a:xfrm>
            <a:off x="10896903" y="286514"/>
            <a:ext cx="961577" cy="369332"/>
          </a:xfrm>
          <a:prstGeom prst="rect">
            <a:avLst/>
          </a:prstGeom>
          <a:solidFill>
            <a:srgbClr val="D1D1D1"/>
          </a:solidFill>
        </p:spPr>
        <p:txBody>
          <a:bodyPr wrap="square" rtlCol="0">
            <a:spAutoFit/>
          </a:bodyPr>
          <a:lstStyle/>
          <a:p>
            <a:r>
              <a:rPr lang="en-US" altLang="zh-CN" dirty="0" err="1"/>
              <a:t>Seite</a:t>
            </a:r>
            <a:r>
              <a:rPr lang="en-US" altLang="zh-CN" dirty="0"/>
              <a:t> 19</a:t>
            </a:r>
            <a:endParaRPr lang="zh-CN" altLang="en-US" dirty="0"/>
          </a:p>
        </p:txBody>
      </p:sp>
      <p:sp>
        <p:nvSpPr>
          <p:cNvPr id="2" name="文本框 1">
            <a:extLst>
              <a:ext uri="{FF2B5EF4-FFF2-40B4-BE49-F238E27FC236}">
                <a16:creationId xmlns:a16="http://schemas.microsoft.com/office/drawing/2014/main" id="{BB4066AA-D734-4294-8EE1-0007CD8C7CCE}"/>
              </a:ext>
            </a:extLst>
          </p:cNvPr>
          <p:cNvSpPr txBox="1"/>
          <p:nvPr/>
        </p:nvSpPr>
        <p:spPr>
          <a:xfrm>
            <a:off x="1198662" y="1196752"/>
            <a:ext cx="5616624" cy="4955203"/>
          </a:xfrm>
          <a:prstGeom prst="rect">
            <a:avLst/>
          </a:prstGeom>
          <a:solidFill>
            <a:srgbClr val="E5E5E5"/>
          </a:solidFill>
        </p:spPr>
        <p:txBody>
          <a:bodyPr wrap="square" rtlCol="0">
            <a:spAutoFit/>
          </a:bodyPr>
          <a:lstStyle/>
          <a:p>
            <a:pPr marL="266700" indent="266700"/>
            <a:r>
              <a:rPr lang="en-US" altLang="zh-CN" sz="2800" b="1" kern="100" dirty="0" err="1">
                <a:effectLst/>
                <a:latin typeface="Times New Roman" panose="02020603050405020304" pitchFamily="18" charset="0"/>
                <a:ea typeface="宋体" panose="02010600030101010101" pitchFamily="2" charset="-122"/>
                <a:cs typeface="Times New Roman" panose="02020603050405020304" pitchFamily="18" charset="0"/>
              </a:rPr>
              <a:t>Warum</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kern="100" dirty="0" err="1">
                <a:effectLst/>
                <a:latin typeface="Times New Roman" panose="02020603050405020304" pitchFamily="18" charset="0"/>
                <a:ea typeface="宋体" panose="02010600030101010101" pitchFamily="2" charset="-122"/>
                <a:cs typeface="Times New Roman" panose="02020603050405020304" pitchFamily="18" charset="0"/>
              </a:rPr>
              <a:t>saisonaler</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 Speicher?</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Es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besteht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ein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erhebliches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Missverhältnis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zwischen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der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Verfügbarkeit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von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Sonnenenergie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und der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Nachfrage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nach</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Heizung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Für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Drake Landing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tritt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60% der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jährlichen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Heizlast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Monaten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mit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16% der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jährlichen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Solarsammlung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auf.</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Solarheizungssysteme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mit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kurzfristiger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Speicherung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erreichen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Kanada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maximal 40-50%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Sonnenanteil</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buFont typeface="Wingdings" panose="05000000000000000000" pitchFamily="2" charset="2"/>
              <a:buChar char=""/>
            </a:pP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Saisonale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Speicher-</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Solarheizungssysteme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erreichen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90-100%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Solarfraktion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err="1"/>
          </a:p>
        </p:txBody>
      </p:sp>
    </p:spTree>
    <p:extLst>
      <p:ext uri="{BB962C8B-B14F-4D97-AF65-F5344CB8AC3E}">
        <p14:creationId xmlns:p14="http://schemas.microsoft.com/office/powerpoint/2010/main" val="284465592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4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550590" y="5301208"/>
            <a:ext cx="2559384" cy="707886"/>
          </a:xfrm>
          <a:prstGeom prst="rect">
            <a:avLst/>
          </a:prstGeom>
        </p:spPr>
        <p:txBody>
          <a:bodyPr wrap="square">
            <a:spAutoFit/>
          </a:bodyPr>
          <a:lstStyle/>
          <a:p>
            <a:pPr lvl="0" algn="ctr"/>
            <a:r>
              <a:rPr lang="en-US" altLang="zh-CN" sz="2000" dirty="0" err="1">
                <a:solidFill>
                  <a:schemeClr val="tx1">
                    <a:lumMod val="75000"/>
                    <a:lumOff val="25000"/>
                  </a:schemeClr>
                </a:solidFill>
                <a:latin typeface="微软雅黑" pitchFamily="34" charset="-122"/>
                <a:ea typeface="微软雅黑" pitchFamily="34" charset="-122"/>
              </a:rPr>
              <a:t>Einführung</a:t>
            </a:r>
            <a:r>
              <a:rPr lang="en-US" altLang="zh-CN" sz="2000" dirty="0">
                <a:solidFill>
                  <a:schemeClr val="tx1">
                    <a:lumMod val="75000"/>
                    <a:lumOff val="25000"/>
                  </a:schemeClr>
                </a:solidFill>
                <a:latin typeface="微软雅黑" pitchFamily="34" charset="-122"/>
                <a:ea typeface="微软雅黑" pitchFamily="34" charset="-122"/>
              </a:rPr>
              <a:t> des </a:t>
            </a:r>
            <a:r>
              <a:rPr lang="en-US" altLang="zh-CN" sz="2000" dirty="0" err="1">
                <a:solidFill>
                  <a:schemeClr val="tx1">
                    <a:lumMod val="75000"/>
                    <a:lumOff val="25000"/>
                  </a:schemeClr>
                </a:solidFill>
                <a:latin typeface="微软雅黑" pitchFamily="34" charset="-122"/>
                <a:ea typeface="微软雅黑" pitchFamily="34" charset="-122"/>
              </a:rPr>
              <a:t>Unternehmens</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7" name="矩形 6"/>
          <p:cNvSpPr/>
          <p:nvPr/>
        </p:nvSpPr>
        <p:spPr>
          <a:xfrm>
            <a:off x="2926854" y="5301208"/>
            <a:ext cx="2219040" cy="707886"/>
          </a:xfrm>
          <a:prstGeom prst="rect">
            <a:avLst/>
          </a:prstGeom>
        </p:spPr>
        <p:txBody>
          <a:bodyPr wrap="squar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PVT-</a:t>
            </a:r>
            <a:r>
              <a:rPr lang="en-US" altLang="zh-CN" sz="2000" dirty="0" err="1">
                <a:solidFill>
                  <a:schemeClr val="tx1">
                    <a:lumMod val="75000"/>
                    <a:lumOff val="25000"/>
                  </a:schemeClr>
                </a:solidFill>
                <a:latin typeface="微软雅黑" pitchFamily="34" charset="-122"/>
                <a:ea typeface="微软雅黑" pitchFamily="34" charset="-122"/>
              </a:rPr>
              <a:t>Technologie</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8" name="矩形 7"/>
          <p:cNvSpPr/>
          <p:nvPr/>
        </p:nvSpPr>
        <p:spPr>
          <a:xfrm>
            <a:off x="5375125" y="5301208"/>
            <a:ext cx="2016225" cy="707886"/>
          </a:xfrm>
          <a:prstGeom prst="rect">
            <a:avLst/>
          </a:prstGeom>
        </p:spPr>
        <p:txBody>
          <a:bodyPr wrap="square">
            <a:spAutoFit/>
          </a:bodyPr>
          <a:lstStyle/>
          <a:p>
            <a:pPr algn="ctr"/>
            <a:r>
              <a:rPr lang="en-US" altLang="zh-CN" sz="2000" dirty="0" err="1">
                <a:solidFill>
                  <a:schemeClr val="tx1">
                    <a:lumMod val="75000"/>
                    <a:lumOff val="25000"/>
                  </a:schemeClr>
                </a:solidFill>
                <a:latin typeface="微软雅黑" pitchFamily="34" charset="-122"/>
                <a:ea typeface="微软雅黑" pitchFamily="34" charset="-122"/>
              </a:rPr>
              <a:t>Anwendungsbereich</a:t>
            </a:r>
            <a:r>
              <a:rPr lang="en-US" altLang="zh-CN" sz="2000" dirty="0">
                <a:solidFill>
                  <a:schemeClr val="tx1">
                    <a:lumMod val="75000"/>
                    <a:lumOff val="25000"/>
                  </a:schemeClr>
                </a:solidFill>
                <a:latin typeface="微软雅黑" pitchFamily="34" charset="-122"/>
                <a:ea typeface="微软雅黑" pitchFamily="34" charset="-122"/>
              </a:rPr>
              <a:t> </a:t>
            </a:r>
            <a:r>
              <a:rPr lang="en-US" altLang="zh-CN" sz="2000" dirty="0" err="1">
                <a:solidFill>
                  <a:schemeClr val="tx1">
                    <a:lumMod val="75000"/>
                    <a:lumOff val="25000"/>
                  </a:schemeClr>
                </a:solidFill>
                <a:latin typeface="微软雅黑" pitchFamily="34" charset="-122"/>
                <a:ea typeface="微软雅黑" pitchFamily="34" charset="-122"/>
              </a:rPr>
              <a:t>der</a:t>
            </a:r>
            <a:r>
              <a:rPr lang="en-US" altLang="zh-CN" sz="2000" dirty="0">
                <a:solidFill>
                  <a:schemeClr val="tx1">
                    <a:lumMod val="75000"/>
                    <a:lumOff val="25000"/>
                  </a:schemeClr>
                </a:solidFill>
                <a:latin typeface="微软雅黑" pitchFamily="34" charset="-122"/>
                <a:ea typeface="微软雅黑" pitchFamily="34" charset="-122"/>
              </a:rPr>
              <a:t> PVT</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9" name="矩形 8"/>
          <p:cNvSpPr/>
          <p:nvPr/>
        </p:nvSpPr>
        <p:spPr>
          <a:xfrm>
            <a:off x="7505754" y="5301208"/>
            <a:ext cx="2333868" cy="1323439"/>
          </a:xfrm>
          <a:prstGeom prst="rect">
            <a:avLst/>
          </a:prstGeom>
        </p:spPr>
        <p:txBody>
          <a:bodyPr wrap="square">
            <a:spAutoFit/>
          </a:bodyPr>
          <a:lstStyle/>
          <a:p>
            <a:pPr algn="ctr"/>
            <a:r>
              <a:rPr lang="de-DE" altLang="zh-CN" sz="2000" dirty="0">
                <a:solidFill>
                  <a:schemeClr val="tx1">
                    <a:lumMod val="75000"/>
                    <a:lumOff val="25000"/>
                  </a:schemeClr>
                </a:solidFill>
                <a:latin typeface="微软雅黑" pitchFamily="34" charset="-122"/>
                <a:ea typeface="微软雅黑" pitchFamily="34" charset="-122"/>
              </a:rPr>
              <a:t>Das jüngste PVT verteilte vier in einem regionalen Netzwerk</a:t>
            </a:r>
          </a:p>
        </p:txBody>
      </p:sp>
      <p:grpSp>
        <p:nvGrpSpPr>
          <p:cNvPr id="10" name="组合 9"/>
          <p:cNvGrpSpPr/>
          <p:nvPr/>
        </p:nvGrpSpPr>
        <p:grpSpPr>
          <a:xfrm>
            <a:off x="592014" y="3928876"/>
            <a:ext cx="1297399" cy="1284485"/>
            <a:chOff x="1486694" y="2665507"/>
            <a:chExt cx="1297399" cy="1284485"/>
          </a:xfrm>
        </p:grpSpPr>
        <p:sp>
          <p:nvSpPr>
            <p:cNvPr id="11" name="Freeform 5"/>
            <p:cNvSpPr>
              <a:spLocks/>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01</a:t>
              </a:r>
              <a:endParaRPr lang="zh-CN" altLang="en-US" sz="4800" dirty="0"/>
            </a:p>
          </p:txBody>
        </p:sp>
      </p:grpSp>
      <p:grpSp>
        <p:nvGrpSpPr>
          <p:cNvPr id="13" name="组合 12"/>
          <p:cNvGrpSpPr/>
          <p:nvPr/>
        </p:nvGrpSpPr>
        <p:grpSpPr>
          <a:xfrm>
            <a:off x="3005060" y="3925129"/>
            <a:ext cx="1297399" cy="1284485"/>
            <a:chOff x="4222998" y="2665507"/>
            <a:chExt cx="1297399" cy="1284485"/>
          </a:xfrm>
        </p:grpSpPr>
        <p:sp>
          <p:nvSpPr>
            <p:cNvPr id="14" name="Freeform 5"/>
            <p:cNvSpPr>
              <a:spLocks/>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02</a:t>
              </a:r>
              <a:endParaRPr lang="zh-CN" altLang="en-US" sz="4800" dirty="0"/>
            </a:p>
          </p:txBody>
        </p:sp>
      </p:grpSp>
      <p:grpSp>
        <p:nvGrpSpPr>
          <p:cNvPr id="16" name="组合 15"/>
          <p:cNvGrpSpPr/>
          <p:nvPr/>
        </p:nvGrpSpPr>
        <p:grpSpPr>
          <a:xfrm>
            <a:off x="5418106" y="3919768"/>
            <a:ext cx="1297399" cy="1284485"/>
            <a:chOff x="6940252" y="2689493"/>
            <a:chExt cx="1297399" cy="1284485"/>
          </a:xfrm>
        </p:grpSpPr>
        <p:sp>
          <p:nvSpPr>
            <p:cNvPr id="17" name="Freeform 5"/>
            <p:cNvSpPr>
              <a:spLocks/>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03</a:t>
              </a:r>
              <a:endParaRPr lang="zh-CN" altLang="en-US" sz="4800" dirty="0"/>
            </a:p>
          </p:txBody>
        </p:sp>
      </p:grpSp>
      <p:grpSp>
        <p:nvGrpSpPr>
          <p:cNvPr id="19" name="组合 18"/>
          <p:cNvGrpSpPr/>
          <p:nvPr/>
        </p:nvGrpSpPr>
        <p:grpSpPr>
          <a:xfrm>
            <a:off x="7831152" y="3919768"/>
            <a:ext cx="1297399" cy="1284485"/>
            <a:chOff x="9441482" y="2562069"/>
            <a:chExt cx="1297399" cy="1284485"/>
          </a:xfrm>
        </p:grpSpPr>
        <p:sp>
          <p:nvSpPr>
            <p:cNvPr id="20" name="Freeform 5"/>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04</a:t>
              </a:r>
              <a:endParaRPr lang="zh-CN" altLang="en-US" sz="4800" dirty="0"/>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35681" y="1648386"/>
              <a:ext cx="3682058"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a:t>
              </a:r>
              <a:r>
                <a:rPr lang="en-US" altLang="zh-CN" sz="1400" b="1" dirty="0" err="1">
                  <a:solidFill>
                    <a:schemeClr val="bg1"/>
                  </a:solidFill>
                  <a:latin typeface="微软雅黑" pitchFamily="34" charset="-122"/>
                  <a:ea typeface="微软雅黑" pitchFamily="34" charset="-122"/>
                </a:rPr>
                <a:t>Inhaltsverzeichnis</a:t>
              </a:r>
              <a:r>
                <a:rPr lang="en-US" altLang="zh-CN" sz="1400" b="1" dirty="0">
                  <a:solidFill>
                    <a:schemeClr val="bg1"/>
                  </a:solidFill>
                  <a:latin typeface="微软雅黑" pitchFamily="34" charset="-122"/>
                  <a:ea typeface="微软雅黑" pitchFamily="34" charset="-122"/>
                </a:rPr>
                <a:t>——</a:t>
              </a:r>
              <a:endParaRPr lang="zh-CN" altLang="en-US" sz="1400" b="1" dirty="0">
                <a:solidFill>
                  <a:schemeClr val="bg1"/>
                </a:solidFill>
                <a:latin typeface="微软雅黑" pitchFamily="34" charset="-122"/>
                <a:ea typeface="微软雅黑" pitchFamily="34" charset="-122"/>
              </a:endParaRPr>
            </a:p>
          </p:txBody>
        </p:sp>
        <p:sp>
          <p:nvSpPr>
            <p:cNvPr id="5" name="文本框 3"/>
            <p:cNvSpPr txBox="1"/>
            <p:nvPr/>
          </p:nvSpPr>
          <p:spPr>
            <a:xfrm>
              <a:off x="2644315" y="1052621"/>
              <a:ext cx="1800200" cy="646331"/>
            </a:xfrm>
            <a:prstGeom prst="rect">
              <a:avLst/>
            </a:prstGeom>
            <a:noFill/>
            <a:effectLst/>
          </p:spPr>
          <p:txBody>
            <a:bodyPr wrap="square" rtlCol="0">
              <a:spAutoFit/>
            </a:bodyPr>
            <a:lstStyle/>
            <a:p>
              <a:pPr algn="ctr"/>
              <a:endParaRPr lang="zh-CN" altLang="en-US" sz="3600" b="1" spc="600" dirty="0">
                <a:solidFill>
                  <a:schemeClr val="bg1"/>
                </a:solidFill>
                <a:latin typeface="Arial Black" pitchFamily="34" charset="0"/>
                <a:ea typeface="微软雅黑" pitchFamily="34" charset="-122"/>
              </a:endParaRPr>
            </a:p>
          </p:txBody>
        </p:sp>
      </p:grpSp>
      <p:sp>
        <p:nvSpPr>
          <p:cNvPr id="23" name="矩形 22">
            <a:extLst>
              <a:ext uri="{FF2B5EF4-FFF2-40B4-BE49-F238E27FC236}">
                <a16:creationId xmlns:a16="http://schemas.microsoft.com/office/drawing/2014/main" id="{3E48CF03-D728-FC26-5626-5968DBED676F}"/>
              </a:ext>
            </a:extLst>
          </p:cNvPr>
          <p:cNvSpPr/>
          <p:nvPr/>
        </p:nvSpPr>
        <p:spPr>
          <a:xfrm>
            <a:off x="10060071" y="5301208"/>
            <a:ext cx="1682832" cy="707886"/>
          </a:xfrm>
          <a:prstGeom prst="rect">
            <a:avLst/>
          </a:prstGeom>
        </p:spPr>
        <p:txBody>
          <a:bodyPr wrap="square">
            <a:spAutoFit/>
          </a:bodyPr>
          <a:lstStyle/>
          <a:p>
            <a:pPr lvl="0" algn="ctr"/>
            <a:r>
              <a:rPr lang="en-US" altLang="zh-CN" sz="2000" dirty="0" err="1">
                <a:solidFill>
                  <a:schemeClr val="tx1">
                    <a:lumMod val="75000"/>
                    <a:lumOff val="25000"/>
                  </a:schemeClr>
                </a:solidFill>
                <a:latin typeface="微软雅黑" pitchFamily="34" charset="-122"/>
                <a:ea typeface="微软雅黑" pitchFamily="34" charset="-122"/>
              </a:rPr>
              <a:t>Energieeinsparung</a:t>
            </a:r>
            <a:endParaRPr lang="zh-CN" altLang="en-US" sz="2000" dirty="0">
              <a:solidFill>
                <a:schemeClr val="tx1">
                  <a:lumMod val="75000"/>
                  <a:lumOff val="25000"/>
                </a:schemeClr>
              </a:solidFill>
              <a:latin typeface="微软雅黑" pitchFamily="34" charset="-122"/>
              <a:ea typeface="微软雅黑" pitchFamily="34" charset="-122"/>
            </a:endParaRPr>
          </a:p>
        </p:txBody>
      </p:sp>
      <p:grpSp>
        <p:nvGrpSpPr>
          <p:cNvPr id="24" name="组合 23">
            <a:extLst>
              <a:ext uri="{FF2B5EF4-FFF2-40B4-BE49-F238E27FC236}">
                <a16:creationId xmlns:a16="http://schemas.microsoft.com/office/drawing/2014/main" id="{420DCA9F-E7FD-8084-DDC9-C2DB7B95EED4}"/>
              </a:ext>
            </a:extLst>
          </p:cNvPr>
          <p:cNvGrpSpPr/>
          <p:nvPr/>
        </p:nvGrpSpPr>
        <p:grpSpPr>
          <a:xfrm>
            <a:off x="10244199" y="3919768"/>
            <a:ext cx="1297399" cy="1284485"/>
            <a:chOff x="9441482" y="2562069"/>
            <a:chExt cx="1297399" cy="1284485"/>
          </a:xfrm>
        </p:grpSpPr>
        <p:sp>
          <p:nvSpPr>
            <p:cNvPr id="25" name="Freeform 5">
              <a:extLst>
                <a:ext uri="{FF2B5EF4-FFF2-40B4-BE49-F238E27FC236}">
                  <a16:creationId xmlns:a16="http://schemas.microsoft.com/office/drawing/2014/main" id="{0B740D14-C5D9-9C9E-B83D-2F636E4F428A}"/>
                </a:ext>
              </a:extLst>
            </p:cNvPr>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6" name="矩形 25">
              <a:extLst>
                <a:ext uri="{FF2B5EF4-FFF2-40B4-BE49-F238E27FC236}">
                  <a16:creationId xmlns:a16="http://schemas.microsoft.com/office/drawing/2014/main" id="{BA79816C-6B7B-15AC-4C4C-3132CFF21AC4}"/>
                </a:ext>
              </a:extLst>
            </p:cNvPr>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05</a:t>
              </a:r>
              <a:endParaRPr lang="zh-CN" altLang="en-US" sz="4800" dirty="0"/>
            </a:p>
          </p:txBody>
        </p:sp>
      </p:grpSp>
    </p:spTree>
    <p:extLst>
      <p:ext uri="{BB962C8B-B14F-4D97-AF65-F5344CB8AC3E}">
        <p14:creationId xmlns:p14="http://schemas.microsoft.com/office/powerpoint/2010/main" val="1108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450"/>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465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6250"/>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925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1414686" y="4620958"/>
            <a:ext cx="8424936" cy="923330"/>
          </a:xfrm>
          <a:prstGeom prst="rect">
            <a:avLst/>
          </a:prstGeom>
          <a:noFill/>
          <a:effectLst/>
        </p:spPr>
        <p:txBody>
          <a:bodyPr wrap="square" rtlCol="0">
            <a:spAutoFit/>
          </a:bodyPr>
          <a:lstStyle/>
          <a:p>
            <a:r>
              <a:rPr lang="en-US" altLang="zh-CN" sz="54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Danke</a:t>
            </a:r>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 </a:t>
            </a:r>
            <a:r>
              <a:rPr lang="en-US" altLang="zh-CN" sz="54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fürs</a:t>
            </a:r>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 </a:t>
            </a:r>
            <a:r>
              <a:rPr lang="en-US" altLang="zh-CN" sz="5400" b="1" kern="2200" spc="600" dirty="0" err="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Zuhören</a:t>
            </a:r>
            <a:endParaRPr lang="zh-CN"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endParaRP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5"/>
          <p:cNvSpPr txBox="1"/>
          <p:nvPr/>
        </p:nvSpPr>
        <p:spPr>
          <a:xfrm>
            <a:off x="1513556" y="5714839"/>
            <a:ext cx="4869682" cy="430887"/>
          </a:xfrm>
          <a:prstGeom prst="rect">
            <a:avLst/>
          </a:prstGeom>
          <a:noFill/>
        </p:spPr>
        <p:txBody>
          <a:bodyPr wrap="square" rtlCol="0">
            <a:spAutoFit/>
          </a:bodyPr>
          <a:lstStyle/>
          <a:p>
            <a:r>
              <a:rPr lang="de-DE" altLang="zh-CN" sz="1100" dirty="0">
                <a:solidFill>
                  <a:schemeClr val="bg1">
                    <a:lumMod val="50000"/>
                  </a:schemeClr>
                </a:solidFill>
                <a:latin typeface="Arial Black" pitchFamily="34" charset="0"/>
                <a:ea typeface="方正细圆简体" pitchFamily="2" charset="-122"/>
              </a:rPr>
              <a:t>Wissenschaft und Technologie ist die erste produktive Kraft,</a:t>
            </a:r>
          </a:p>
          <a:p>
            <a:r>
              <a:rPr lang="de-DE" altLang="zh-CN" sz="1100" dirty="0">
                <a:solidFill>
                  <a:schemeClr val="bg1">
                    <a:lumMod val="50000"/>
                  </a:schemeClr>
                </a:solidFill>
                <a:latin typeface="Arial Black" pitchFamily="34" charset="0"/>
                <a:ea typeface="方正细圆简体" pitchFamily="2" charset="-122"/>
              </a:rPr>
              <a:t>Die Menschen sind die erste Ressource</a:t>
            </a:r>
            <a:endParaRPr lang="en-US" altLang="zh-CN" sz="1100" dirty="0">
              <a:solidFill>
                <a:schemeClr val="bg1">
                  <a:lumMod val="50000"/>
                </a:schemeClr>
              </a:solidFill>
              <a:latin typeface="Arial Black" pitchFamily="34" charset="0"/>
              <a:ea typeface="方正细圆简体" pitchFamily="2" charset="-122"/>
            </a:endParaRP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6680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8700"/>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01</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880320" cy="276999"/>
            </a:xfrm>
            <a:prstGeom prst="rect">
              <a:avLst/>
            </a:prstGeom>
            <a:noFill/>
            <a:effectLst/>
          </p:spPr>
          <p:txBody>
            <a:bodyPr wrap="square" rtlCol="0">
              <a:spAutoFit/>
            </a:bodyPr>
            <a:lstStyle/>
            <a:p>
              <a:pPr algn="ctr"/>
              <a:r>
                <a:rPr lang="en-US" altLang="zh-CN" sz="1200" b="1" dirty="0">
                  <a:solidFill>
                    <a:schemeClr val="bg1"/>
                  </a:solidFill>
                  <a:latin typeface="微软雅黑" pitchFamily="34" charset="-122"/>
                  <a:ea typeface="微软雅黑" pitchFamily="34" charset="-122"/>
                </a:rPr>
                <a:t>——</a:t>
              </a:r>
              <a:r>
                <a:rPr lang="en-US" altLang="zh-CN" sz="1200" b="1" dirty="0" err="1">
                  <a:solidFill>
                    <a:schemeClr val="bg1"/>
                  </a:solidFill>
                  <a:latin typeface="微软雅黑" pitchFamily="34" charset="-122"/>
                  <a:ea typeface="微软雅黑" pitchFamily="34" charset="-122"/>
                </a:rPr>
                <a:t>Inhaltsverzeichnis</a:t>
              </a:r>
              <a:r>
                <a:rPr lang="en-US" altLang="zh-CN" sz="1200" b="1" dirty="0">
                  <a:solidFill>
                    <a:schemeClr val="bg1"/>
                  </a:solidFill>
                  <a:latin typeface="微软雅黑" pitchFamily="34" charset="-122"/>
                  <a:ea typeface="微软雅黑" pitchFamily="34" charset="-122"/>
                </a:rPr>
                <a:t>——</a:t>
              </a:r>
              <a:endParaRPr lang="zh-CN" altLang="en-US" sz="1200" b="1" dirty="0">
                <a:solidFill>
                  <a:schemeClr val="bg1"/>
                </a:solidFill>
                <a:latin typeface="微软雅黑" pitchFamily="34" charset="-122"/>
                <a:ea typeface="微软雅黑" pitchFamily="34" charset="-122"/>
              </a:endParaRPr>
            </a:p>
          </p:txBody>
        </p:sp>
      </p:grpSp>
      <p:sp>
        <p:nvSpPr>
          <p:cNvPr id="35" name="文本框 3"/>
          <p:cNvSpPr txBox="1"/>
          <p:nvPr/>
        </p:nvSpPr>
        <p:spPr>
          <a:xfrm>
            <a:off x="6672442" y="2394046"/>
            <a:ext cx="4186594" cy="1200329"/>
          </a:xfrm>
          <a:prstGeom prst="rect">
            <a:avLst/>
          </a:prstGeom>
          <a:noFill/>
          <a:effectLst/>
        </p:spPr>
        <p:txBody>
          <a:bodyPr wrap="square" rtlCol="0">
            <a:spAutoFit/>
          </a:bodyPr>
          <a:lstStyle/>
          <a:p>
            <a:pPr algn="ctr"/>
            <a:r>
              <a:rPr lang="en-US" altLang="zh-CN" sz="3600" b="1" dirty="0" err="1">
                <a:solidFill>
                  <a:srgbClr val="0070C0"/>
                </a:solidFill>
                <a:latin typeface="微软雅黑" pitchFamily="34" charset="-122"/>
                <a:ea typeface="微软雅黑" pitchFamily="34" charset="-122"/>
              </a:rPr>
              <a:t>Einführung</a:t>
            </a:r>
            <a:r>
              <a:rPr lang="en-US" altLang="zh-CN" sz="3600" b="1" dirty="0">
                <a:solidFill>
                  <a:srgbClr val="0070C0"/>
                </a:solidFill>
                <a:latin typeface="微软雅黑" pitchFamily="34" charset="-122"/>
                <a:ea typeface="微软雅黑" pitchFamily="34" charset="-122"/>
              </a:rPr>
              <a:t> des </a:t>
            </a:r>
            <a:r>
              <a:rPr lang="en-US" altLang="zh-CN" sz="3600" b="1" dirty="0" err="1">
                <a:solidFill>
                  <a:srgbClr val="0070C0"/>
                </a:solidFill>
                <a:latin typeface="微软雅黑" pitchFamily="34" charset="-122"/>
                <a:ea typeface="微软雅黑" pitchFamily="34" charset="-122"/>
              </a:rPr>
              <a:t>Unternehmens</a:t>
            </a:r>
            <a:endParaRPr lang="zh-CN" altLang="en-US" sz="36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301625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3100"/>
                            </p:stCondLst>
                            <p:childTnLst>
                              <p:par>
                                <p:cTn id="24" presetID="49" presetClass="entr" presetSubtype="0" decel="10000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250" fill="hold"/>
                                        <p:tgtEl>
                                          <p:spTgt spid="34"/>
                                        </p:tgtEl>
                                        <p:attrNameLst>
                                          <p:attrName>ppt_w</p:attrName>
                                        </p:attrNameLst>
                                      </p:cBhvr>
                                      <p:tavLst>
                                        <p:tav tm="0">
                                          <p:val>
                                            <p:fltVal val="0"/>
                                          </p:val>
                                        </p:tav>
                                        <p:tav tm="100000">
                                          <p:val>
                                            <p:strVal val="#ppt_w"/>
                                          </p:val>
                                        </p:tav>
                                      </p:tavLst>
                                    </p:anim>
                                    <p:anim calcmode="lin" valueType="num">
                                      <p:cBhvr>
                                        <p:cTn id="27" dur="250" fill="hold"/>
                                        <p:tgtEl>
                                          <p:spTgt spid="34"/>
                                        </p:tgtEl>
                                        <p:attrNameLst>
                                          <p:attrName>ppt_h</p:attrName>
                                        </p:attrNameLst>
                                      </p:cBhvr>
                                      <p:tavLst>
                                        <p:tav tm="0">
                                          <p:val>
                                            <p:fltVal val="0"/>
                                          </p:val>
                                        </p:tav>
                                        <p:tav tm="100000">
                                          <p:val>
                                            <p:strVal val="#ppt_h"/>
                                          </p:val>
                                        </p:tav>
                                      </p:tavLst>
                                    </p:anim>
                                    <p:anim calcmode="lin" valueType="num">
                                      <p:cBhvr>
                                        <p:cTn id="28" dur="250" fill="hold"/>
                                        <p:tgtEl>
                                          <p:spTgt spid="34"/>
                                        </p:tgtEl>
                                        <p:attrNameLst>
                                          <p:attrName>style.rotation</p:attrName>
                                        </p:attrNameLst>
                                      </p:cBhvr>
                                      <p:tavLst>
                                        <p:tav tm="0">
                                          <p:val>
                                            <p:fltVal val="360"/>
                                          </p:val>
                                        </p:tav>
                                        <p:tav tm="100000">
                                          <p:val>
                                            <p:fltVal val="0"/>
                                          </p:val>
                                        </p:tav>
                                      </p:tavLst>
                                    </p:anim>
                                    <p:animEffect transition="in" filter="fade">
                                      <p:cBhvr>
                                        <p:cTn id="29" dur="250"/>
                                        <p:tgtEl>
                                          <p:spTgt spid="34"/>
                                        </p:tgtEl>
                                      </p:cBhvr>
                                    </p:animEffect>
                                  </p:childTnLst>
                                </p:cTn>
                              </p:par>
                            </p:childTnLst>
                          </p:cTn>
                        </p:par>
                        <p:par>
                          <p:cTn id="30" fill="hold">
                            <p:stCondLst>
                              <p:cond delay="33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6063160" y="3224771"/>
            <a:ext cx="5709727" cy="835083"/>
          </a:xfrm>
          <a:prstGeom prst="rect">
            <a:avLst/>
          </a:prstGeom>
        </p:spPr>
      </p:pic>
      <p:sp>
        <p:nvSpPr>
          <p:cNvPr id="6" name="矩形 5"/>
          <p:cNvSpPr/>
          <p:nvPr/>
        </p:nvSpPr>
        <p:spPr>
          <a:xfrm>
            <a:off x="694606" y="3275492"/>
            <a:ext cx="4536504" cy="3383683"/>
          </a:xfrm>
          <a:prstGeom prst="rect">
            <a:avLst/>
          </a:prstGeom>
        </p:spPr>
        <p:txBody>
          <a:bodyPr wrap="square">
            <a:spAutoFit/>
          </a:bodyPr>
          <a:lstStyle/>
          <a:p>
            <a:pPr indent="457200">
              <a:lnSpc>
                <a:spcPct val="150000"/>
              </a:lnSpc>
            </a:pPr>
            <a:r>
              <a:rPr lang="de-DE" altLang="zh-CN" sz="1200" b="1" dirty="0">
                <a:solidFill>
                  <a:schemeClr val="tx1">
                    <a:lumMod val="75000"/>
                    <a:lumOff val="25000"/>
                  </a:schemeClr>
                </a:solidFill>
                <a:latin typeface="微软雅黑" pitchFamily="34" charset="-122"/>
                <a:ea typeface="微软雅黑" pitchFamily="34" charset="-122"/>
              </a:rPr>
              <a:t>Seit mehr als 6 Jahren ist es seit mehr als 6 Jahren für die phototherme Forschung, seit mehr als 6 Jahren Forschungsergebnisse für Photovoltaik, Photovoltaik -Phototothermie -Integrationssystemforschung seit mehr als 4 Jahren und hat eine Reihe von Patenten inländischer Erfindungspatente gewonnen.</a:t>
            </a:r>
            <a:r>
              <a:rPr lang="en-US" altLang="zh-CN" sz="1200" b="1" dirty="0">
                <a:solidFill>
                  <a:schemeClr val="tx1">
                    <a:lumMod val="75000"/>
                    <a:lumOff val="25000"/>
                  </a:schemeClr>
                </a:solidFill>
                <a:latin typeface="微软雅黑" pitchFamily="34" charset="-122"/>
                <a:ea typeface="微软雅黑" pitchFamily="34" charset="-122"/>
              </a:rPr>
              <a:t> </a:t>
            </a:r>
            <a:r>
              <a:rPr lang="de-DE" altLang="zh-CN" sz="1200" b="1" dirty="0">
                <a:solidFill>
                  <a:schemeClr val="tx1">
                    <a:lumMod val="75000"/>
                    <a:lumOff val="25000"/>
                  </a:schemeClr>
                </a:solidFill>
                <a:latin typeface="微软雅黑" pitchFamily="34" charset="-122"/>
                <a:ea typeface="微软雅黑" pitchFamily="34" charset="-122"/>
              </a:rPr>
              <a:t>Jiaxing Junyu Solarenergie konzentriert sich auf die großflächige Produktion und das Design, die Forschung und die Installation des gesamten Photovoltaik-Photothermensystems, was zur nationalen Kohlenstoffneutralisierung und zur Kohlenstoffpeak beiträgt.</a:t>
            </a:r>
            <a:endParaRPr lang="zh-CN" altLang="en-US" sz="1200" b="1" dirty="0">
              <a:solidFill>
                <a:schemeClr val="tx1">
                  <a:lumMod val="75000"/>
                  <a:lumOff val="25000"/>
                </a:schemeClr>
              </a:solidFill>
              <a:latin typeface="微软雅黑" pitchFamily="34" charset="-122"/>
              <a:ea typeface="微软雅黑" pitchFamily="34" charset="-122"/>
            </a:endParaRPr>
          </a:p>
        </p:txBody>
      </p:sp>
      <p:grpSp>
        <p:nvGrpSpPr>
          <p:cNvPr id="7" name="组合 6"/>
          <p:cNvGrpSpPr/>
          <p:nvPr/>
        </p:nvGrpSpPr>
        <p:grpSpPr>
          <a:xfrm>
            <a:off x="1123207" y="2626018"/>
            <a:ext cx="3243808" cy="389320"/>
            <a:chOff x="8873322" y="1821077"/>
            <a:chExt cx="2399601" cy="389320"/>
          </a:xfrm>
        </p:grpSpPr>
        <p:sp>
          <p:nvSpPr>
            <p:cNvPr id="8" name="矩形 7"/>
            <p:cNvSpPr/>
            <p:nvPr/>
          </p:nvSpPr>
          <p:spPr>
            <a:xfrm>
              <a:off x="8873322" y="1821077"/>
              <a:ext cx="2399601"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9" name="文本框 53"/>
            <p:cNvSpPr txBox="1"/>
            <p:nvPr/>
          </p:nvSpPr>
          <p:spPr>
            <a:xfrm>
              <a:off x="8975526" y="1862451"/>
              <a:ext cx="2172253" cy="276999"/>
            </a:xfrm>
            <a:prstGeom prst="rect">
              <a:avLst/>
            </a:prstGeom>
            <a:noFill/>
          </p:spPr>
          <p:txBody>
            <a:bodyPr wrap="square" rtlCol="0">
              <a:spAutoFit/>
            </a:bodyPr>
            <a:lstStyle/>
            <a:p>
              <a:pPr algn="ctr"/>
              <a:r>
                <a:rPr lang="de-DE" altLang="zh-CN" sz="1200" b="1" dirty="0">
                  <a:solidFill>
                    <a:schemeClr val="bg1"/>
                  </a:solidFill>
                  <a:latin typeface="微软雅黑" panose="020B0503020204020204" pitchFamily="34" charset="-122"/>
                  <a:ea typeface="微软雅黑" panose="020B0503020204020204" pitchFamily="34" charset="-122"/>
                </a:rPr>
                <a:t>Jiaxing Junyu Neue Energie GmbH</a:t>
              </a:r>
            </a:p>
          </p:txBody>
        </p:sp>
      </p:grpSp>
      <p:sp>
        <p:nvSpPr>
          <p:cNvPr id="10" name="TextBox 9"/>
          <p:cNvSpPr txBox="1"/>
          <p:nvPr/>
        </p:nvSpPr>
        <p:spPr>
          <a:xfrm>
            <a:off x="1123206" y="169476"/>
            <a:ext cx="5962588" cy="523220"/>
          </a:xfrm>
          <a:prstGeom prst="rect">
            <a:avLst/>
          </a:prstGeom>
          <a:noFill/>
        </p:spPr>
        <p:txBody>
          <a:bodyPr wrap="square" rtlCol="0">
            <a:spAutoFit/>
          </a:bodyPr>
          <a:lstStyle/>
          <a:p>
            <a:r>
              <a:rPr lang="en-US" altLang="zh-CN" sz="2800" b="1" dirty="0" err="1">
                <a:solidFill>
                  <a:schemeClr val="accent5">
                    <a:lumMod val="50000"/>
                  </a:schemeClr>
                </a:solidFill>
                <a:latin typeface="微软雅黑" pitchFamily="34" charset="-122"/>
                <a:ea typeface="微软雅黑" pitchFamily="34" charset="-122"/>
              </a:rPr>
              <a:t>Einführung</a:t>
            </a:r>
            <a:r>
              <a:rPr lang="en-US" altLang="zh-CN" sz="2800" b="1" dirty="0">
                <a:solidFill>
                  <a:schemeClr val="accent5">
                    <a:lumMod val="50000"/>
                  </a:schemeClr>
                </a:solidFill>
                <a:latin typeface="微软雅黑" pitchFamily="34" charset="-122"/>
                <a:ea typeface="微软雅黑" pitchFamily="34" charset="-122"/>
              </a:rPr>
              <a:t> des </a:t>
            </a:r>
            <a:r>
              <a:rPr lang="en-US" altLang="zh-CN" sz="2800" b="1" dirty="0" err="1">
                <a:solidFill>
                  <a:schemeClr val="accent5">
                    <a:lumMod val="50000"/>
                  </a:schemeClr>
                </a:solidFill>
                <a:latin typeface="微软雅黑" pitchFamily="34" charset="-122"/>
                <a:ea typeface="微软雅黑" pitchFamily="34" charset="-122"/>
              </a:rPr>
              <a:t>Unternehmens</a:t>
            </a:r>
            <a:endParaRPr lang="zh-CN" altLang="en-US" sz="2800" b="1" dirty="0">
              <a:solidFill>
                <a:schemeClr val="accent5">
                  <a:lumMod val="50000"/>
                </a:schemeClr>
              </a:solidFill>
              <a:latin typeface="微软雅黑" pitchFamily="34" charset="-122"/>
              <a:ea typeface="微软雅黑" pitchFamily="34" charset="-122"/>
            </a:endParaRPr>
          </a:p>
        </p:txBody>
      </p:sp>
      <p:sp>
        <p:nvSpPr>
          <p:cNvPr id="11" name="TextBox 10"/>
          <p:cNvSpPr txBox="1"/>
          <p:nvPr/>
        </p:nvSpPr>
        <p:spPr>
          <a:xfrm>
            <a:off x="10919742" y="298013"/>
            <a:ext cx="961577" cy="369332"/>
          </a:xfrm>
          <a:prstGeom prst="rect">
            <a:avLst/>
          </a:prstGeom>
          <a:solidFill>
            <a:srgbClr val="C8C8C8"/>
          </a:solidFill>
        </p:spPr>
        <p:txBody>
          <a:bodyPr wrap="square" rtlCol="0">
            <a:spAutoFit/>
          </a:bodyPr>
          <a:lstStyle/>
          <a:p>
            <a:r>
              <a:rPr lang="en-US" altLang="zh-CN" dirty="0" err="1"/>
              <a:t>Seite</a:t>
            </a:r>
            <a:r>
              <a:rPr lang="en-US" altLang="zh-CN" dirty="0"/>
              <a:t> 4</a:t>
            </a:r>
            <a:endParaRPr lang="zh-CN" altLang="en-US" dirty="0"/>
          </a:p>
        </p:txBody>
      </p:sp>
    </p:spTree>
    <p:extLst>
      <p:ext uri="{BB962C8B-B14F-4D97-AF65-F5344CB8AC3E}">
        <p14:creationId xmlns:p14="http://schemas.microsoft.com/office/powerpoint/2010/main" val="3303765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17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22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27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32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37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42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3138680" cy="369332"/>
          </a:xfrm>
          <a:prstGeom prst="rect">
            <a:avLst/>
          </a:prstGeom>
        </p:spPr>
        <p:txBody>
          <a:bodyPr wrap="none">
            <a:spAutoFit/>
          </a:bodyPr>
          <a:lstStyle/>
          <a:p>
            <a:r>
              <a:rPr lang="en-US" altLang="zh-CN" dirty="0" err="1">
                <a:solidFill>
                  <a:schemeClr val="accent5">
                    <a:lumMod val="50000"/>
                  </a:schemeClr>
                </a:solidFill>
              </a:rPr>
              <a:t>Photovoltaik</a:t>
            </a:r>
            <a:r>
              <a:rPr lang="en-US" altLang="zh-CN" dirty="0">
                <a:solidFill>
                  <a:schemeClr val="accent5">
                    <a:lumMod val="50000"/>
                  </a:schemeClr>
                </a:solidFill>
              </a:rPr>
              <a:t>/ </a:t>
            </a:r>
            <a:r>
              <a:rPr lang="en-US" altLang="zh-CN" dirty="0" err="1">
                <a:solidFill>
                  <a:schemeClr val="accent5">
                    <a:lumMod val="50000"/>
                  </a:schemeClr>
                </a:solidFill>
              </a:rPr>
              <a:t>Wärmeleitsystem</a:t>
            </a:r>
            <a:endParaRPr lang="zh-CN" altLang="en-US" dirty="0">
              <a:solidFill>
                <a:schemeClr val="accent5">
                  <a:lumMod val="50000"/>
                </a:schemeClr>
              </a:solidFill>
            </a:endParaRP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02</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1414686" y="4387416"/>
              <a:ext cx="3312368"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a:t>
              </a:r>
              <a:r>
                <a:rPr lang="en-US" altLang="zh-CN" sz="1400" b="1" dirty="0" err="1">
                  <a:solidFill>
                    <a:schemeClr val="bg1"/>
                  </a:solidFill>
                  <a:latin typeface="微软雅黑" pitchFamily="34" charset="-122"/>
                  <a:ea typeface="微软雅黑" pitchFamily="34" charset="-122"/>
                </a:rPr>
                <a:t>Inhaltsverzeichnis</a:t>
              </a:r>
              <a:r>
                <a:rPr lang="en-US" altLang="zh-CN" sz="1400" b="1" dirty="0">
                  <a:solidFill>
                    <a:schemeClr val="bg1"/>
                  </a:solidFill>
                  <a:latin typeface="微软雅黑" pitchFamily="34" charset="-122"/>
                  <a:ea typeface="微软雅黑" pitchFamily="34" charset="-122"/>
                </a:rPr>
                <a:t>——</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235032" y="2394046"/>
            <a:ext cx="4624004" cy="1815882"/>
          </a:xfrm>
          <a:prstGeom prst="rect">
            <a:avLst/>
          </a:prstGeom>
          <a:noFill/>
          <a:effectLst/>
        </p:spPr>
        <p:txBody>
          <a:bodyPr wrap="square" rtlCol="0">
            <a:spAutoFit/>
          </a:bodyPr>
          <a:lstStyle/>
          <a:p>
            <a:pPr algn="ctr"/>
            <a:r>
              <a:rPr lang="en-US" altLang="zh-CN" sz="4000" b="1" dirty="0">
                <a:solidFill>
                  <a:srgbClr val="0070C0"/>
                </a:solidFill>
                <a:latin typeface="微软雅黑" pitchFamily="34" charset="-122"/>
                <a:ea typeface="微软雅黑" pitchFamily="34" charset="-122"/>
              </a:rPr>
              <a:t>PVT-</a:t>
            </a:r>
            <a:r>
              <a:rPr lang="en-US" altLang="zh-CN" sz="4000" b="1" dirty="0" err="1">
                <a:solidFill>
                  <a:srgbClr val="0070C0"/>
                </a:solidFill>
                <a:latin typeface="微软雅黑" pitchFamily="34" charset="-122"/>
                <a:ea typeface="微软雅黑" pitchFamily="34" charset="-122"/>
              </a:rPr>
              <a:t>Technologie</a:t>
            </a:r>
            <a:endParaRPr lang="zh-CN" altLang="en-US" sz="4000" b="1" dirty="0">
              <a:solidFill>
                <a:srgbClr val="0070C0"/>
              </a:solidFill>
              <a:latin typeface="微软雅黑" pitchFamily="34" charset="-122"/>
              <a:ea typeface="微软雅黑" pitchFamily="34" charset="-122"/>
            </a:endParaRPr>
          </a:p>
          <a:p>
            <a:pPr algn="ctr"/>
            <a:endParaRPr lang="zh-CN" altLang="en-US" sz="72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846989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2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5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4" y="169476"/>
            <a:ext cx="6048672"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en-US" altLang="zh-CN" sz="2800" b="1" dirty="0" err="1">
                <a:solidFill>
                  <a:schemeClr val="accent5">
                    <a:lumMod val="50000"/>
                  </a:schemeClr>
                </a:solidFill>
                <a:latin typeface="微软雅黑" pitchFamily="34" charset="-122"/>
                <a:ea typeface="微软雅黑" pitchFamily="34" charset="-122"/>
              </a:rPr>
              <a:t>Technologie</a:t>
            </a:r>
            <a:endParaRPr lang="en-US" altLang="zh-CN" sz="2800" b="1" dirty="0">
              <a:solidFill>
                <a:schemeClr val="accent5">
                  <a:lumMod val="50000"/>
                </a:schemeClr>
              </a:solidFill>
              <a:latin typeface="微软雅黑" pitchFamily="34" charset="-122"/>
              <a:ea typeface="微软雅黑" pitchFamily="34" charset="-122"/>
            </a:endParaRPr>
          </a:p>
        </p:txBody>
      </p:sp>
      <p:sp>
        <p:nvSpPr>
          <p:cNvPr id="3" name="矩形 2"/>
          <p:cNvSpPr/>
          <p:nvPr/>
        </p:nvSpPr>
        <p:spPr>
          <a:xfrm>
            <a:off x="6298227" y="3662769"/>
            <a:ext cx="3037338" cy="210661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638821" y="1472019"/>
            <a:ext cx="3103780" cy="210661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5"/>
          <p:cNvGrpSpPr>
            <a:grpSpLocks/>
          </p:cNvGrpSpPr>
          <p:nvPr/>
        </p:nvGrpSpPr>
        <p:grpSpPr bwMode="auto">
          <a:xfrm>
            <a:off x="5471139" y="1510119"/>
            <a:ext cx="6384707"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5"/>
          <p:cNvGrpSpPr>
            <a:grpSpLocks/>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a:spLocks noChangeArrowheads="1"/>
          </p:cNvSpPr>
          <p:nvPr/>
        </p:nvSpPr>
        <p:spPr bwMode="auto">
          <a:xfrm>
            <a:off x="5863676" y="1552130"/>
            <a:ext cx="5855251" cy="1938992"/>
          </a:xfrm>
          <a:prstGeom prst="rect">
            <a:avLst/>
          </a:prstGeom>
          <a:noFill/>
          <a:ln w="9525">
            <a:noFill/>
            <a:miter lim="800000"/>
            <a:headEnd/>
            <a:tailEnd/>
          </a:ln>
        </p:spPr>
        <p:txBody>
          <a:bodyPr wrap="square">
            <a:spAutoFit/>
          </a:bodyPr>
          <a:lstStyle/>
          <a:p>
            <a:pPr>
              <a:lnSpc>
                <a:spcPts val="1200"/>
              </a:lnSpc>
            </a:pPr>
            <a:r>
              <a:rPr lang="en-US" altLang="zh-CN" sz="1000" dirty="0">
                <a:latin typeface="微软雅黑" pitchFamily="34" charset="-122"/>
                <a:ea typeface="微软雅黑" pitchFamily="34" charset="-122"/>
              </a:rPr>
              <a:t>Die PVT -</a:t>
            </a:r>
            <a:r>
              <a:rPr lang="en-US" altLang="zh-CN" sz="1000" dirty="0" err="1">
                <a:latin typeface="微软雅黑" pitchFamily="34" charset="-122"/>
                <a:ea typeface="微软雅黑" pitchFamily="34" charset="-122"/>
              </a:rPr>
              <a:t>Technologie</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ist</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eine</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Technologie</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der</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Photovoltaik</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der</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photothermen</a:t>
            </a:r>
            <a:r>
              <a:rPr lang="en-US" altLang="zh-CN" sz="1000" dirty="0">
                <a:latin typeface="微软雅黑" pitchFamily="34" charset="-122"/>
                <a:ea typeface="微软雅黑" pitchFamily="34" charset="-122"/>
              </a:rPr>
              <a:t> Integration, </a:t>
            </a:r>
            <a:r>
              <a:rPr lang="en-US" altLang="zh-CN" sz="1000" dirty="0" err="1">
                <a:latin typeface="微软雅黑" pitchFamily="34" charset="-122"/>
                <a:ea typeface="微软雅黑" pitchFamily="34" charset="-122"/>
              </a:rPr>
              <a:t>der</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kombinierten</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Wärme</a:t>
            </a:r>
            <a:r>
              <a:rPr lang="en-US" altLang="zh-CN" sz="1000" dirty="0">
                <a:latin typeface="微软雅黑" pitchFamily="34" charset="-122"/>
                <a:ea typeface="微软雅黑" pitchFamily="34" charset="-122"/>
              </a:rPr>
              <a:t> und </a:t>
            </a:r>
            <a:r>
              <a:rPr lang="en-US" altLang="zh-CN" sz="1000" dirty="0" err="1">
                <a:latin typeface="微软雅黑" pitchFamily="34" charset="-122"/>
                <a:ea typeface="微软雅黑" pitchFamily="34" charset="-122"/>
              </a:rPr>
              <a:t>der</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Stromversorgung</a:t>
            </a:r>
            <a:r>
              <a:rPr lang="en-US" altLang="zh-CN" sz="1000" dirty="0">
                <a:latin typeface="微软雅黑" pitchFamily="34" charset="-122"/>
                <a:ea typeface="微软雅黑" pitchFamily="34" charset="-122"/>
              </a:rPr>
              <a:t>. In </a:t>
            </a:r>
            <a:r>
              <a:rPr lang="en-US" altLang="zh-CN" sz="1000" dirty="0" err="1">
                <a:latin typeface="微软雅黑" pitchFamily="34" charset="-122"/>
                <a:ea typeface="微软雅黑" pitchFamily="34" charset="-122"/>
              </a:rPr>
              <a:t>traditionellen</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Photovoltaikplatten</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wird</a:t>
            </a:r>
            <a:r>
              <a:rPr lang="en-US" altLang="zh-CN" sz="1000" dirty="0">
                <a:latin typeface="微软雅黑" pitchFamily="34" charset="-122"/>
                <a:ea typeface="微软雅黑" pitchFamily="34" charset="-122"/>
              </a:rPr>
              <a:t> 100% </a:t>
            </a:r>
            <a:r>
              <a:rPr lang="en-US" altLang="zh-CN" sz="1000" dirty="0" err="1">
                <a:latin typeface="微软雅黑" pitchFamily="34" charset="-122"/>
                <a:ea typeface="微软雅黑" pitchFamily="34" charset="-122"/>
              </a:rPr>
              <a:t>der</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Sonnenenergie</a:t>
            </a:r>
            <a:r>
              <a:rPr lang="en-US" altLang="zh-CN" sz="1000" dirty="0">
                <a:latin typeface="微软雅黑" pitchFamily="34" charset="-122"/>
                <a:ea typeface="微软雅黑" pitchFamily="34" charset="-122"/>
              </a:rPr>
              <a:t> auf </a:t>
            </a:r>
            <a:r>
              <a:rPr lang="en-US" altLang="zh-CN" sz="1000" dirty="0" err="1">
                <a:latin typeface="微软雅黑" pitchFamily="34" charset="-122"/>
                <a:ea typeface="微软雅黑" pitchFamily="34" charset="-122"/>
              </a:rPr>
              <a:t>Photovoltaik</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Paneelen</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abgestrahlt</a:t>
            </a:r>
            <a:r>
              <a:rPr lang="en-US" altLang="zh-CN" sz="1000" dirty="0">
                <a:latin typeface="微软雅黑" pitchFamily="34" charset="-122"/>
                <a:ea typeface="微软雅黑" pitchFamily="34" charset="-122"/>
              </a:rPr>
              <a:t>. </a:t>
            </a:r>
            <a:r>
              <a:rPr lang="de-DE" altLang="zh-CN" sz="1000" dirty="0">
                <a:latin typeface="微软雅黑" pitchFamily="34" charset="-122"/>
                <a:ea typeface="微软雅黑" pitchFamily="34" charset="-122"/>
              </a:rPr>
              <a:t>Photovoltaik-Paneele wandeln nur etwa 17-23% der Energie in elektrische Energie um, und die restlichen 5% werden abgelehnt. Die verbleibenden 65% - 70% der Sonnenenergie werden von herkömmlichen Photovoltaik -Feldern in Form von Abwärme absorbiert und erhitzt und schließlich in die Luft emittiert.</a:t>
            </a:r>
            <a:r>
              <a:rPr lang="en-US" altLang="zh-CN" sz="1000" dirty="0">
                <a:latin typeface="微软雅黑" pitchFamily="34" charset="-122"/>
                <a:ea typeface="微软雅黑" pitchFamily="34" charset="-122"/>
              </a:rPr>
              <a:t> </a:t>
            </a:r>
            <a:r>
              <a:rPr lang="de-DE" altLang="zh-CN" sz="1000" dirty="0">
                <a:latin typeface="微软雅黑" pitchFamily="34" charset="-122"/>
                <a:ea typeface="微软雅黑" pitchFamily="34" charset="-122"/>
              </a:rPr>
              <a:t>Unsere PVT -Technologie absorbiert jedoch die Abwärme dieses Teils von Photovoltaik -Feldern im größten Teil, speichert sie im Wassertank durch die zirkulierende Pumpe und behält die konstante Temperatur unter Verwendung der Wärmepumpe, der Wasserquellenwärmepumpe und anderer Technologien weiter bei Erfüllen Sie die Bedürfnisse der Heißwasserversorgung und Heizung. Die PVT -Technologie erreicht eine höhere Gesamteffizienz und einen besseren Einsatz von Solarspektrum.</a:t>
            </a:r>
            <a:endParaRPr lang="zh-CN" altLang="en-US" sz="1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a:spLocks noChangeArrowheads="1"/>
          </p:cNvSpPr>
          <p:nvPr/>
        </p:nvSpPr>
        <p:spPr bwMode="auto">
          <a:xfrm>
            <a:off x="1758699" y="3751110"/>
            <a:ext cx="4464496" cy="2031325"/>
          </a:xfrm>
          <a:prstGeom prst="rect">
            <a:avLst/>
          </a:prstGeom>
          <a:noFill/>
          <a:ln w="9525">
            <a:noFill/>
            <a:miter lim="800000"/>
            <a:headEnd/>
            <a:tailEnd/>
          </a:ln>
        </p:spPr>
        <p:txBody>
          <a:bodyPr wrap="square">
            <a:spAutoFit/>
          </a:bodyPr>
          <a:lstStyle/>
          <a:p>
            <a:pPr>
              <a:lnSpc>
                <a:spcPct val="120000"/>
              </a:lnSpc>
            </a:pPr>
            <a:r>
              <a:rPr lang="de-DE" altLang="zh-CN" sz="1050" dirty="0">
                <a:solidFill>
                  <a:srgbClr val="FFFFFF"/>
                </a:solidFill>
                <a:latin typeface="微软雅黑" pitchFamily="34" charset="-122"/>
                <a:ea typeface="微软雅黑" pitchFamily="34" charset="-122"/>
              </a:rPr>
              <a:t>PVT-Paneele absorbieren die Abwärme von Photovoltaik -Paneele und spielen auch eine Rolle bei der Kühlung von PVT- Paneele und verbessern so den Umsatz von Paneele der Stromerzeugung. Der Umsatz mit Stromerzeugung kann im gesamten Jahr um etwa 11% und im Sommer um 21% erhöht werden.</a:t>
            </a:r>
          </a:p>
          <a:p>
            <a:pPr>
              <a:lnSpc>
                <a:spcPct val="120000"/>
              </a:lnSpc>
            </a:pPr>
            <a:r>
              <a:rPr lang="de-DE" altLang="zh-CN" sz="105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Die Effizienz der meisten Photovoltaikzellen (wie auf Siliziumbasis) nimmt mit zunehmender Zelltemperatur ab. Fakten haben gezeigt, dass der Photovoltaikumwandelwirkungsgrad jedes Mal um 0,2% bis 0,5% reduziert wird, wenn die Photovoltaikzelltemperatur um ein Kelvin zunimmt.</a:t>
            </a:r>
            <a:endParaRPr lang="zh-CN" altLang="en-US" sz="105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16"/>
          <p:cNvSpPr txBox="1"/>
          <p:nvPr/>
        </p:nvSpPr>
        <p:spPr>
          <a:xfrm>
            <a:off x="11038285" y="300668"/>
            <a:ext cx="817561" cy="369332"/>
          </a:xfrm>
          <a:prstGeom prst="rect">
            <a:avLst/>
          </a:prstGeom>
          <a:solidFill>
            <a:srgbClr val="C8C8C8"/>
          </a:solidFill>
        </p:spPr>
        <p:txBody>
          <a:bodyPr wrap="square" rtlCol="0">
            <a:spAutoFit/>
          </a:bodyPr>
          <a:lstStyle/>
          <a:p>
            <a:r>
              <a:rPr lang="en-US" altLang="zh-CN" dirty="0" err="1"/>
              <a:t>Seite</a:t>
            </a:r>
            <a:r>
              <a:rPr lang="en-US" altLang="zh-CN" dirty="0"/>
              <a:t> 6</a:t>
            </a:r>
            <a:endParaRPr lang="zh-CN" altLang="en-US" dirty="0"/>
          </a:p>
        </p:txBody>
      </p:sp>
    </p:spTree>
    <p:extLst>
      <p:ext uri="{BB962C8B-B14F-4D97-AF65-F5344CB8AC3E}">
        <p14:creationId xmlns:p14="http://schemas.microsoft.com/office/powerpoint/2010/main" val="14048184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95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45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2950"/>
                            </p:stCondLst>
                            <p:childTnLst>
                              <p:par>
                                <p:cTn id="23" presetID="4"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750"/>
                                        <p:tgtEl>
                                          <p:spTgt spid="3"/>
                                        </p:tgtEl>
                                      </p:cBhvr>
                                    </p:animEffect>
                                  </p:childTnLst>
                                </p:cTn>
                              </p:par>
                            </p:childTnLst>
                          </p:cTn>
                        </p:par>
                        <p:par>
                          <p:cTn id="26" fill="hold">
                            <p:stCondLst>
                              <p:cond delay="3700"/>
                            </p:stCondLst>
                            <p:childTnLst>
                              <p:par>
                                <p:cTn id="27" presetID="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42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550590" y="5485757"/>
            <a:ext cx="11089232" cy="1154675"/>
          </a:xfrm>
          <a:prstGeom prst="rect">
            <a:avLst/>
          </a:prstGeom>
        </p:spPr>
        <p:txBody>
          <a:bodyPr wrap="square">
            <a:spAutoFit/>
          </a:bodyPr>
          <a:lstStyle/>
          <a:p>
            <a:pPr indent="457200">
              <a:lnSpc>
                <a:spcPct val="150000"/>
              </a:lnSpc>
            </a:pPr>
            <a:r>
              <a:rPr lang="de-DE" altLang="zh-CN" sz="1600" b="1" dirty="0">
                <a:latin typeface="Arial" panose="020B0604020202020204" pitchFamily="34" charset="0"/>
                <a:ea typeface="微软雅黑" panose="020B0503020204020204" pitchFamily="34" charset="-122"/>
                <a:cs typeface="+mn-ea"/>
                <a:sym typeface="Arial" panose="020B0604020202020204" pitchFamily="34" charset="0"/>
              </a:rPr>
              <a:t>Die Solarphotovoltaikplatte kann nur dann vollständig in elektrische Energie umgewandelt werden, wenn die Temperatur angemessen ist. Unser PVT-Panel reduziert die Oberflächentemperatur des Photovoltaikplattens und verbessert die Stromerzeugungseffizienz.</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45"/>
          <p:cNvSpPr txBox="1"/>
          <p:nvPr/>
        </p:nvSpPr>
        <p:spPr>
          <a:xfrm>
            <a:off x="838622" y="188640"/>
            <a:ext cx="4824536"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en-US" altLang="zh-CN" sz="2800" b="1" dirty="0" err="1">
                <a:solidFill>
                  <a:schemeClr val="accent5">
                    <a:lumMod val="50000"/>
                  </a:schemeClr>
                </a:solidFill>
                <a:latin typeface="微软雅黑" pitchFamily="34" charset="-122"/>
                <a:ea typeface="微软雅黑" pitchFamily="34" charset="-122"/>
              </a:rPr>
              <a:t>Technologie</a:t>
            </a:r>
            <a:endParaRPr lang="zh-CN" altLang="en-US" sz="2800" b="1" dirty="0">
              <a:solidFill>
                <a:schemeClr val="accent5">
                  <a:lumMod val="50000"/>
                </a:schemeClr>
              </a:solidFill>
              <a:latin typeface="微软雅黑" pitchFamily="34" charset="-122"/>
              <a:ea typeface="微软雅黑" pitchFamily="34" charset="-122"/>
            </a:endParaRPr>
          </a:p>
        </p:txBody>
      </p:sp>
      <p:pic>
        <p:nvPicPr>
          <p:cNvPr id="17" name="图片 16" descr="卡通人物&#10;&#10;中度可信度描述已自动生成">
            <a:extLst>
              <a:ext uri="{FF2B5EF4-FFF2-40B4-BE49-F238E27FC236}">
                <a16:creationId xmlns:a16="http://schemas.microsoft.com/office/drawing/2014/main" id="{01901198-D845-516D-8725-D35E42F07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
        <p:nvSpPr>
          <p:cNvPr id="5" name="TextBox 4"/>
          <p:cNvSpPr txBox="1"/>
          <p:nvPr/>
        </p:nvSpPr>
        <p:spPr>
          <a:xfrm>
            <a:off x="10907006" y="265584"/>
            <a:ext cx="889569" cy="369332"/>
          </a:xfrm>
          <a:prstGeom prst="rect">
            <a:avLst/>
          </a:prstGeom>
          <a:solidFill>
            <a:srgbClr val="CBCBCB"/>
          </a:solidFill>
        </p:spPr>
        <p:txBody>
          <a:bodyPr wrap="square" rtlCol="0">
            <a:spAutoFit/>
          </a:bodyPr>
          <a:lstStyle/>
          <a:p>
            <a:r>
              <a:rPr lang="en-US" altLang="zh-CN" dirty="0" err="1"/>
              <a:t>Seite</a:t>
            </a:r>
            <a:r>
              <a:rPr lang="en-US" altLang="zh-CN" dirty="0"/>
              <a:t> 7</a:t>
            </a:r>
            <a:endParaRPr lang="zh-CN" altLang="en-US" dirty="0"/>
          </a:p>
        </p:txBody>
      </p:sp>
      <p:sp>
        <p:nvSpPr>
          <p:cNvPr id="2" name="文本框 1">
            <a:extLst>
              <a:ext uri="{FF2B5EF4-FFF2-40B4-BE49-F238E27FC236}">
                <a16:creationId xmlns:a16="http://schemas.microsoft.com/office/drawing/2014/main" id="{E9634285-22E9-4848-B4BF-1878FBF5CBDB}"/>
              </a:ext>
            </a:extLst>
          </p:cNvPr>
          <p:cNvSpPr txBox="1"/>
          <p:nvPr/>
        </p:nvSpPr>
        <p:spPr>
          <a:xfrm>
            <a:off x="2505839" y="2649612"/>
            <a:ext cx="276999" cy="2075458"/>
          </a:xfrm>
          <a:prstGeom prst="rect">
            <a:avLst/>
          </a:prstGeom>
          <a:solidFill>
            <a:srgbClr val="EAEAEA"/>
          </a:solidFill>
        </p:spPr>
        <p:txBody>
          <a:bodyPr vert="vert270" wrap="square" lIns="0" tIns="0" rIns="0" bIns="0" rtlCol="0">
            <a:spAutoFit/>
          </a:bodyPr>
          <a:lstStyle/>
          <a:p>
            <a:pPr algn="l"/>
            <a:r>
              <a:rPr lang="en-US" altLang="zh-CN" sz="1800" kern="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Spektrale</a:t>
            </a:r>
            <a:r>
              <a:rPr lang="en-US" altLang="zh-CN" sz="18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1800" kern="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Bestrahlung</a:t>
            </a:r>
            <a:endParaRPr lang="zh-CN" altLang="en-US" dirty="0" err="1"/>
          </a:p>
        </p:txBody>
      </p:sp>
      <p:sp>
        <p:nvSpPr>
          <p:cNvPr id="3" name="文本框 2">
            <a:extLst>
              <a:ext uri="{FF2B5EF4-FFF2-40B4-BE49-F238E27FC236}">
                <a16:creationId xmlns:a16="http://schemas.microsoft.com/office/drawing/2014/main" id="{B0A6CF49-6978-4F51-B5EA-C270C7938C95}"/>
              </a:ext>
            </a:extLst>
          </p:cNvPr>
          <p:cNvSpPr txBox="1"/>
          <p:nvPr/>
        </p:nvSpPr>
        <p:spPr>
          <a:xfrm>
            <a:off x="4871070" y="1417983"/>
            <a:ext cx="1872208" cy="338554"/>
          </a:xfrm>
          <a:prstGeom prst="rect">
            <a:avLst/>
          </a:prstGeom>
          <a:solidFill>
            <a:srgbClr val="F7F7F7"/>
          </a:solidFill>
        </p:spPr>
        <p:txBody>
          <a:bodyPr wrap="square" rtlCol="0">
            <a:spAutoFit/>
          </a:bodyPr>
          <a:lstStyle/>
          <a:p>
            <a:pPr algn="l"/>
            <a:r>
              <a:rPr lang="en-US" altLang="zh-CN" sz="1600" kern="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Sonneneinstrahlung</a:t>
            </a:r>
            <a:endParaRPr lang="zh-CN" altLang="en-US" sz="1600" dirty="0" err="1"/>
          </a:p>
        </p:txBody>
      </p:sp>
      <p:sp>
        <p:nvSpPr>
          <p:cNvPr id="8" name="文本框 7">
            <a:extLst>
              <a:ext uri="{FF2B5EF4-FFF2-40B4-BE49-F238E27FC236}">
                <a16:creationId xmlns:a16="http://schemas.microsoft.com/office/drawing/2014/main" id="{98F015B5-843E-4EBD-9944-07FF38D0D85B}"/>
              </a:ext>
            </a:extLst>
          </p:cNvPr>
          <p:cNvSpPr txBox="1"/>
          <p:nvPr/>
        </p:nvSpPr>
        <p:spPr>
          <a:xfrm>
            <a:off x="4942124" y="1808390"/>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Optische</a:t>
            </a:r>
            <a:r>
              <a:rPr lang="en-US" altLang="zh-CN" sz="1600" kern="0" dirty="0">
                <a:solidFill>
                  <a:srgbClr val="000000"/>
                </a:solidFill>
                <a:latin typeface="Times New Roman" panose="02020603050405020304" pitchFamily="18" charset="0"/>
                <a:ea typeface="宋体" panose="02010600030101010101" pitchFamily="2" charset="-122"/>
              </a:rPr>
              <a:t> </a:t>
            </a:r>
            <a:r>
              <a:rPr lang="en-US" altLang="zh-CN" sz="1600" kern="0" dirty="0" err="1">
                <a:solidFill>
                  <a:srgbClr val="000000"/>
                </a:solidFill>
                <a:latin typeface="Times New Roman" panose="02020603050405020304" pitchFamily="18" charset="0"/>
                <a:ea typeface="宋体" panose="02010600030101010101" pitchFamily="2" charset="-122"/>
              </a:rPr>
              <a:t>Verluste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9" name="文本框 8">
            <a:extLst>
              <a:ext uri="{FF2B5EF4-FFF2-40B4-BE49-F238E27FC236}">
                <a16:creationId xmlns:a16="http://schemas.microsoft.com/office/drawing/2014/main" id="{BF8CB639-2341-44C7-9E4D-88F00D11DCC1}"/>
              </a:ext>
            </a:extLst>
          </p:cNvPr>
          <p:cNvSpPr txBox="1"/>
          <p:nvPr/>
        </p:nvSpPr>
        <p:spPr>
          <a:xfrm>
            <a:off x="5303118" y="2201851"/>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Wärmeverluste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0" name="文本框 9">
            <a:extLst>
              <a:ext uri="{FF2B5EF4-FFF2-40B4-BE49-F238E27FC236}">
                <a16:creationId xmlns:a16="http://schemas.microsoft.com/office/drawing/2014/main" id="{84A17E79-A8C2-4C5B-A282-AC7A2C1C4103}"/>
              </a:ext>
            </a:extLst>
          </p:cNvPr>
          <p:cNvSpPr txBox="1"/>
          <p:nvPr/>
        </p:nvSpPr>
        <p:spPr>
          <a:xfrm>
            <a:off x="5692328" y="2915059"/>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Wärmegewinne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1" name="文本框 10">
            <a:extLst>
              <a:ext uri="{FF2B5EF4-FFF2-40B4-BE49-F238E27FC236}">
                <a16:creationId xmlns:a16="http://schemas.microsoft.com/office/drawing/2014/main" id="{EE29964D-1C89-4639-9565-E596037BD9BD}"/>
              </a:ext>
            </a:extLst>
          </p:cNvPr>
          <p:cNvSpPr txBox="1"/>
          <p:nvPr/>
        </p:nvSpPr>
        <p:spPr>
          <a:xfrm>
            <a:off x="5692328" y="2953168"/>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Stromgewinne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2" name="文本框 11">
            <a:extLst>
              <a:ext uri="{FF2B5EF4-FFF2-40B4-BE49-F238E27FC236}">
                <a16:creationId xmlns:a16="http://schemas.microsoft.com/office/drawing/2014/main" id="{25B97903-E8B7-4E52-B9D5-DFFBFA3D182E}"/>
              </a:ext>
            </a:extLst>
          </p:cNvPr>
          <p:cNvSpPr txBox="1"/>
          <p:nvPr/>
        </p:nvSpPr>
        <p:spPr>
          <a:xfrm>
            <a:off x="5303118" y="4987759"/>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Wellenlänge</a:t>
            </a:r>
            <a:r>
              <a:rPr lang="en-US" altLang="zh-CN" sz="1600" kern="0" dirty="0">
                <a:solidFill>
                  <a:srgbClr val="000000"/>
                </a:solidFill>
                <a:latin typeface="Times New Roman" panose="02020603050405020304" pitchFamily="18" charset="0"/>
                <a:ea typeface="宋体" panose="02010600030101010101" pitchFamily="2" charset="-122"/>
              </a:rPr>
              <a:t> </a:t>
            </a:r>
            <a:r>
              <a:rPr lang="zh-CN" altLang="zh-CN" sz="1600" kern="0" dirty="0">
                <a:solidFill>
                  <a:srgbClr val="000000"/>
                </a:solidFill>
                <a:latin typeface="Times New Roman" panose="02020603050405020304" pitchFamily="18" charset="0"/>
                <a:ea typeface="宋体" panose="02010600030101010101" pitchFamily="2" charset="-122"/>
              </a:rPr>
              <a:t>λ</a:t>
            </a:r>
            <a:r>
              <a:rPr lang="en-US" altLang="zh-CN" sz="1600" kern="0" dirty="0">
                <a:solidFill>
                  <a:srgbClr val="000000"/>
                </a:solidFill>
                <a:latin typeface="Times New Roman" panose="02020603050405020304" pitchFamily="18" charset="0"/>
                <a:ea typeface="宋体" panose="02010600030101010101" pitchFamily="2" charset="-122"/>
              </a:rPr>
              <a:t> [nm]</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3" name="文本框 12">
            <a:extLst>
              <a:ext uri="{FF2B5EF4-FFF2-40B4-BE49-F238E27FC236}">
                <a16:creationId xmlns:a16="http://schemas.microsoft.com/office/drawing/2014/main" id="{7B333730-C8B0-4A1E-9143-0EFD0B3A14B8}"/>
              </a:ext>
            </a:extLst>
          </p:cNvPr>
          <p:cNvSpPr txBox="1"/>
          <p:nvPr/>
        </p:nvSpPr>
        <p:spPr>
          <a:xfrm>
            <a:off x="5898730" y="3451166"/>
            <a:ext cx="187220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Stromgewinne</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079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4776018"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en-US" altLang="zh-CN" sz="2800" b="1" dirty="0" err="1">
                <a:solidFill>
                  <a:schemeClr val="accent5">
                    <a:lumMod val="50000"/>
                  </a:schemeClr>
                </a:solidFill>
                <a:latin typeface="微软雅黑" pitchFamily="34" charset="-122"/>
                <a:ea typeface="微软雅黑" pitchFamily="34" charset="-122"/>
              </a:rPr>
              <a:t>Technologie</a:t>
            </a:r>
            <a:endParaRPr lang="en-US" altLang="zh-CN" sz="2800" b="1" dirty="0">
              <a:solidFill>
                <a:schemeClr val="accent5">
                  <a:lumMod val="50000"/>
                </a:schemeClr>
              </a:solidFill>
              <a:latin typeface="微软雅黑" pitchFamily="34" charset="-122"/>
              <a:ea typeface="微软雅黑" pitchFamily="34" charset="-122"/>
            </a:endParaRPr>
          </a:p>
        </p:txBody>
      </p:sp>
      <p:pic>
        <p:nvPicPr>
          <p:cNvPr id="5" name="图片 4">
            <a:extLst>
              <a:ext uri="{FF2B5EF4-FFF2-40B4-BE49-F238E27FC236}">
                <a16:creationId xmlns:a16="http://schemas.microsoft.com/office/drawing/2014/main" id="{787F9EA7-B00C-99FF-E7B5-05EF8F5E7020}"/>
              </a:ext>
            </a:extLst>
          </p:cNvPr>
          <p:cNvPicPr>
            <a:picLocks noChangeAspect="1"/>
          </p:cNvPicPr>
          <p:nvPr/>
        </p:nvPicPr>
        <p:blipFill>
          <a:blip r:embed="rId3" cstate="print">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a:extLst>
              <a:ext uri="{FF2B5EF4-FFF2-40B4-BE49-F238E27FC236}">
                <a16:creationId xmlns:a16="http://schemas.microsoft.com/office/drawing/2014/main" id="{7EB548AD-8E68-8D71-7FE0-69CA5B306A2D}"/>
              </a:ext>
            </a:extLst>
          </p:cNvPr>
          <p:cNvPicPr>
            <a:picLocks noChangeAspect="1"/>
          </p:cNvPicPr>
          <p:nvPr/>
        </p:nvPicPr>
        <p:blipFill>
          <a:blip r:embed="rId4" cstate="print"/>
          <a:stretch>
            <a:fillRect/>
          </a:stretch>
        </p:blipFill>
        <p:spPr>
          <a:xfrm>
            <a:off x="7463358" y="1439688"/>
            <a:ext cx="2446917" cy="4855361"/>
          </a:xfrm>
          <a:prstGeom prst="rect">
            <a:avLst/>
          </a:prstGeom>
        </p:spPr>
      </p:pic>
      <p:sp>
        <p:nvSpPr>
          <p:cNvPr id="7" name="矩形 6">
            <a:extLst>
              <a:ext uri="{FF2B5EF4-FFF2-40B4-BE49-F238E27FC236}">
                <a16:creationId xmlns:a16="http://schemas.microsoft.com/office/drawing/2014/main" id="{8D12D46F-2B5B-75C6-D4AF-2A73EC85A275}"/>
              </a:ext>
            </a:extLst>
          </p:cNvPr>
          <p:cNvSpPr/>
          <p:nvPr/>
        </p:nvSpPr>
        <p:spPr>
          <a:xfrm>
            <a:off x="1103164" y="940577"/>
            <a:ext cx="7315781" cy="553998"/>
          </a:xfrm>
          <a:prstGeom prst="rect">
            <a:avLst/>
          </a:prstGeom>
        </p:spPr>
        <p:txBody>
          <a:bodyPr wrap="square">
            <a:spAutoFit/>
          </a:bodyPr>
          <a:lstStyle/>
          <a:p>
            <a:pPr>
              <a:lnSpc>
                <a:spcPct val="150000"/>
              </a:lnSpc>
            </a:pP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Strukturdiagramm</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unseres</a:t>
            </a: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 PVT- </a:t>
            </a:r>
            <a:r>
              <a:rPr lang="en-US" altLang="zh-CN" sz="2000" b="1" dirty="0" err="1">
                <a:latin typeface="Arial" panose="020B0604020202020204" pitchFamily="34" charset="0"/>
                <a:ea typeface="微软雅黑" panose="020B0503020204020204" pitchFamily="34" charset="-122"/>
                <a:cs typeface="+mn-ea"/>
                <a:sym typeface="Arial" panose="020B0604020202020204" pitchFamily="34" charset="0"/>
              </a:rPr>
              <a:t>Paneele</a:t>
            </a:r>
            <a:endParaRPr lang="zh-CN" altLang="en-US" sz="2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Box 7"/>
          <p:cNvSpPr txBox="1"/>
          <p:nvPr/>
        </p:nvSpPr>
        <p:spPr>
          <a:xfrm>
            <a:off x="10919742" y="254060"/>
            <a:ext cx="889569" cy="369332"/>
          </a:xfrm>
          <a:prstGeom prst="rect">
            <a:avLst/>
          </a:prstGeom>
          <a:solidFill>
            <a:srgbClr val="CECECE"/>
          </a:solidFill>
        </p:spPr>
        <p:txBody>
          <a:bodyPr wrap="square" rtlCol="0">
            <a:spAutoFit/>
          </a:bodyPr>
          <a:lstStyle/>
          <a:p>
            <a:r>
              <a:rPr lang="en-US" altLang="zh-CN" dirty="0" err="1"/>
              <a:t>Seite</a:t>
            </a:r>
            <a:r>
              <a:rPr lang="en-US" altLang="zh-CN" dirty="0"/>
              <a:t> 8</a:t>
            </a:r>
            <a:endParaRPr lang="zh-CN" altLang="en-US" dirty="0"/>
          </a:p>
        </p:txBody>
      </p:sp>
      <p:sp>
        <p:nvSpPr>
          <p:cNvPr id="9" name="文本框 8">
            <a:extLst>
              <a:ext uri="{FF2B5EF4-FFF2-40B4-BE49-F238E27FC236}">
                <a16:creationId xmlns:a16="http://schemas.microsoft.com/office/drawing/2014/main" id="{F0FB971B-91F3-4284-89A7-76AE1FA525AC}"/>
              </a:ext>
            </a:extLst>
          </p:cNvPr>
          <p:cNvSpPr txBox="1"/>
          <p:nvPr/>
        </p:nvSpPr>
        <p:spPr>
          <a:xfrm>
            <a:off x="2660030" y="4869160"/>
            <a:ext cx="151216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Gehärtetes</a:t>
            </a:r>
            <a:r>
              <a:rPr lang="en-US" altLang="zh-CN" sz="1600" kern="0" dirty="0">
                <a:solidFill>
                  <a:srgbClr val="000000"/>
                </a:solidFill>
                <a:latin typeface="Times New Roman" panose="02020603050405020304" pitchFamily="18" charset="0"/>
                <a:ea typeface="宋体" panose="02010600030101010101" pitchFamily="2" charset="-122"/>
              </a:rPr>
              <a:t> </a:t>
            </a:r>
            <a:r>
              <a:rPr lang="en-US" altLang="zh-CN" sz="1600" kern="0" dirty="0" err="1">
                <a:solidFill>
                  <a:srgbClr val="000000"/>
                </a:solidFill>
                <a:latin typeface="Times New Roman" panose="02020603050405020304" pitchFamily="18" charset="0"/>
                <a:ea typeface="宋体" panose="02010600030101010101" pitchFamily="2" charset="-122"/>
              </a:rPr>
              <a:t>Glas</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
        <p:nvSpPr>
          <p:cNvPr id="10" name="文本框 9">
            <a:extLst>
              <a:ext uri="{FF2B5EF4-FFF2-40B4-BE49-F238E27FC236}">
                <a16:creationId xmlns:a16="http://schemas.microsoft.com/office/drawing/2014/main" id="{AA1C4E12-5E21-4C1A-9FBD-7BC746D1E787}"/>
              </a:ext>
            </a:extLst>
          </p:cNvPr>
          <p:cNvSpPr txBox="1"/>
          <p:nvPr/>
        </p:nvSpPr>
        <p:spPr>
          <a:xfrm>
            <a:off x="4732900" y="4797152"/>
            <a:ext cx="2730458" cy="1525418"/>
          </a:xfrm>
          <a:prstGeom prst="rect">
            <a:avLst/>
          </a:prstGeom>
          <a:solidFill>
            <a:srgbClr val="F7F7F7"/>
          </a:solidFill>
        </p:spPr>
        <p:txBody>
          <a:bodyPr wrap="square" rtlCol="0">
            <a:spAutoFit/>
          </a:bodyPr>
          <a:lstStyle/>
          <a:p>
            <a:pPr>
              <a:lnSpc>
                <a:spcPct val="150000"/>
              </a:lnSpc>
            </a:pPr>
            <a:r>
              <a:rPr lang="en-US" altLang="zh-CN" sz="1600" kern="0" dirty="0" err="1">
                <a:solidFill>
                  <a:srgbClr val="000000"/>
                </a:solidFill>
                <a:latin typeface="Times New Roman" panose="02020603050405020304" pitchFamily="18" charset="0"/>
                <a:ea typeface="宋体" panose="02010600030101010101" pitchFamily="2" charset="-122"/>
              </a:rPr>
              <a:t>Wärme</a:t>
            </a:r>
            <a:r>
              <a:rPr lang="en-US" altLang="zh-CN" sz="1600" kern="0" dirty="0">
                <a:solidFill>
                  <a:srgbClr val="000000"/>
                </a:solidFill>
                <a:latin typeface="Times New Roman" panose="02020603050405020304" pitchFamily="18" charset="0"/>
                <a:ea typeface="宋体" panose="02010600030101010101" pitchFamily="2" charset="-122"/>
              </a:rPr>
              <a:t> </a:t>
            </a:r>
            <a:r>
              <a:rPr lang="en-US" altLang="zh-CN" sz="1600" kern="0" dirty="0" err="1">
                <a:solidFill>
                  <a:srgbClr val="000000"/>
                </a:solidFill>
                <a:latin typeface="Times New Roman" panose="02020603050405020304" pitchFamily="18" charset="0"/>
                <a:ea typeface="宋体" panose="02010600030101010101" pitchFamily="2" charset="-122"/>
              </a:rPr>
              <a:t>leiten</a:t>
            </a:r>
            <a:r>
              <a:rPr lang="en-US" altLang="zh-CN" sz="1600" kern="0" dirty="0">
                <a:solidFill>
                  <a:srgbClr val="000000"/>
                </a:solidFill>
                <a:latin typeface="Times New Roman" panose="02020603050405020304" pitchFamily="18" charset="0"/>
                <a:ea typeface="宋体" panose="02010600030101010101" pitchFamily="2" charset="-122"/>
              </a:rPr>
              <a:t> Rohr</a:t>
            </a:r>
            <a:endParaRPr lang="zh-CN" altLang="zh-CN" sz="1600" kern="0" dirty="0">
              <a:solidFill>
                <a:srgbClr val="000000"/>
              </a:solidFill>
              <a:latin typeface="Times New Roman" panose="02020603050405020304" pitchFamily="18" charset="0"/>
              <a:ea typeface="宋体" panose="02010600030101010101" pitchFamily="2" charset="-122"/>
            </a:endParaRPr>
          </a:p>
          <a:p>
            <a:pPr>
              <a:lnSpc>
                <a:spcPct val="150000"/>
              </a:lnSpc>
            </a:pPr>
            <a:r>
              <a:rPr lang="en-US" altLang="zh-CN" sz="1600" kern="0" dirty="0" err="1">
                <a:solidFill>
                  <a:srgbClr val="000000"/>
                </a:solidFill>
                <a:latin typeface="Times New Roman" panose="02020603050405020304" pitchFamily="18" charset="0"/>
                <a:ea typeface="宋体" panose="02010600030101010101" pitchFamily="2" charset="-122"/>
              </a:rPr>
              <a:t>Wärmeaustauschplatte</a:t>
            </a:r>
            <a:endParaRPr lang="zh-CN" altLang="zh-CN" sz="1600" kern="0" dirty="0">
              <a:solidFill>
                <a:srgbClr val="000000"/>
              </a:solidFill>
              <a:latin typeface="Times New Roman" panose="02020603050405020304" pitchFamily="18" charset="0"/>
              <a:ea typeface="宋体" panose="02010600030101010101" pitchFamily="2" charset="-122"/>
            </a:endParaRPr>
          </a:p>
          <a:p>
            <a:pPr>
              <a:lnSpc>
                <a:spcPct val="150000"/>
              </a:lnSpc>
            </a:pPr>
            <a:r>
              <a:rPr lang="en-US" altLang="zh-CN" sz="1600" kern="0" dirty="0" err="1">
                <a:solidFill>
                  <a:srgbClr val="000000"/>
                </a:solidFill>
                <a:latin typeface="Times New Roman" panose="02020603050405020304" pitchFamily="18" charset="0"/>
                <a:ea typeface="宋体" panose="02010600030101010101" pitchFamily="2" charset="-122"/>
              </a:rPr>
              <a:t>Isolierung</a:t>
            </a:r>
            <a:endParaRPr lang="zh-CN" altLang="zh-CN" sz="1600" kern="0" dirty="0">
              <a:solidFill>
                <a:srgbClr val="000000"/>
              </a:solidFill>
              <a:latin typeface="Times New Roman" panose="02020603050405020304" pitchFamily="18" charset="0"/>
              <a:ea typeface="宋体" panose="02010600030101010101" pitchFamily="2" charset="-122"/>
            </a:endParaRPr>
          </a:p>
          <a:p>
            <a:pPr>
              <a:lnSpc>
                <a:spcPct val="150000"/>
              </a:lnSpc>
            </a:pPr>
            <a:r>
              <a:rPr lang="en-US" altLang="zh-CN" sz="1600" kern="0" dirty="0" err="1">
                <a:solidFill>
                  <a:srgbClr val="000000"/>
                </a:solidFill>
                <a:latin typeface="Times New Roman" panose="02020603050405020304" pitchFamily="18" charset="0"/>
                <a:ea typeface="宋体" panose="02010600030101010101" pitchFamily="2" charset="-122"/>
              </a:rPr>
              <a:t>Legierungsrahmen</a:t>
            </a:r>
            <a:endParaRPr lang="zh-CN" altLang="zh-CN" sz="1600" kern="0" dirty="0">
              <a:solidFill>
                <a:srgbClr val="000000"/>
              </a:solidFill>
              <a:latin typeface="Times New Roman" panose="02020603050405020304" pitchFamily="18" charset="0"/>
              <a:ea typeface="宋体" panose="02010600030101010101" pitchFamily="2" charset="-122"/>
            </a:endParaRPr>
          </a:p>
        </p:txBody>
      </p:sp>
      <p:sp>
        <p:nvSpPr>
          <p:cNvPr id="11" name="文本框 10">
            <a:extLst>
              <a:ext uri="{FF2B5EF4-FFF2-40B4-BE49-F238E27FC236}">
                <a16:creationId xmlns:a16="http://schemas.microsoft.com/office/drawing/2014/main" id="{53258D01-F16C-4770-90E8-C1F71E69FF52}"/>
              </a:ext>
            </a:extLst>
          </p:cNvPr>
          <p:cNvSpPr txBox="1"/>
          <p:nvPr/>
        </p:nvSpPr>
        <p:spPr>
          <a:xfrm>
            <a:off x="2670696" y="5922483"/>
            <a:ext cx="1512168" cy="338554"/>
          </a:xfrm>
          <a:prstGeom prst="rect">
            <a:avLst/>
          </a:prstGeom>
          <a:solidFill>
            <a:srgbClr val="F7F7F7"/>
          </a:solidFill>
        </p:spPr>
        <p:txBody>
          <a:bodyPr wrap="square" rtlCol="0">
            <a:spAutoFit/>
          </a:bodyPr>
          <a:lstStyle/>
          <a:p>
            <a:r>
              <a:rPr lang="en-US" altLang="zh-CN" sz="1600" kern="0" dirty="0" err="1">
                <a:solidFill>
                  <a:srgbClr val="000000"/>
                </a:solidFill>
                <a:latin typeface="Times New Roman" panose="02020603050405020304" pitchFamily="18" charset="0"/>
                <a:ea typeface="宋体" panose="02010600030101010101" pitchFamily="2" charset="-122"/>
              </a:rPr>
              <a:t>Siegelbrett</a:t>
            </a:r>
            <a:endParaRPr lang="zh-CN" altLang="en-US" sz="1600" kern="0" dirty="0" err="1">
              <a:solidFill>
                <a:srgbClr val="0000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4014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3767906"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en-US" altLang="zh-CN" sz="2800" b="1" dirty="0" err="1">
                <a:solidFill>
                  <a:schemeClr val="accent5">
                    <a:lumMod val="50000"/>
                  </a:schemeClr>
                </a:solidFill>
                <a:latin typeface="微软雅黑" pitchFamily="34" charset="-122"/>
                <a:ea typeface="微软雅黑" pitchFamily="34" charset="-122"/>
              </a:rPr>
              <a:t>Technologie</a:t>
            </a:r>
            <a:endParaRPr lang="en-US" altLang="zh-CN" sz="2800" b="1" dirty="0">
              <a:solidFill>
                <a:schemeClr val="accent5">
                  <a:lumMod val="50000"/>
                </a:schemeClr>
              </a:solidFill>
              <a:latin typeface="微软雅黑" pitchFamily="34" charset="-122"/>
              <a:ea typeface="微软雅黑" pitchFamily="34" charset="-122"/>
            </a:endParaRPr>
          </a:p>
        </p:txBody>
      </p:sp>
      <p:pic>
        <p:nvPicPr>
          <p:cNvPr id="8" name="图片 7" descr="电脑游戏的截图&#10;&#10;低可信度描述已自动生成">
            <a:extLst>
              <a:ext uri="{FF2B5EF4-FFF2-40B4-BE49-F238E27FC236}">
                <a16:creationId xmlns:a16="http://schemas.microsoft.com/office/drawing/2014/main" id="{22870D31-C4CE-F5CF-50D8-A0DDD0028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
        <p:nvSpPr>
          <p:cNvPr id="4" name="TextBox 3"/>
          <p:cNvSpPr txBox="1"/>
          <p:nvPr/>
        </p:nvSpPr>
        <p:spPr>
          <a:xfrm>
            <a:off x="10919742" y="266760"/>
            <a:ext cx="889569" cy="369332"/>
          </a:xfrm>
          <a:prstGeom prst="rect">
            <a:avLst/>
          </a:prstGeom>
          <a:solidFill>
            <a:srgbClr val="D0D0D0"/>
          </a:solidFill>
        </p:spPr>
        <p:txBody>
          <a:bodyPr wrap="square" rtlCol="0">
            <a:spAutoFit/>
          </a:bodyPr>
          <a:lstStyle/>
          <a:p>
            <a:r>
              <a:rPr lang="en-US" altLang="zh-CN" dirty="0" err="1"/>
              <a:t>Seite</a:t>
            </a:r>
            <a:r>
              <a:rPr lang="en-US" altLang="zh-CN" dirty="0"/>
              <a:t> 9</a:t>
            </a:r>
            <a:endParaRPr lang="zh-CN" altLang="en-US" dirty="0"/>
          </a:p>
        </p:txBody>
      </p:sp>
    </p:spTree>
    <p:extLst>
      <p:ext uri="{BB962C8B-B14F-4D97-AF65-F5344CB8AC3E}">
        <p14:creationId xmlns:p14="http://schemas.microsoft.com/office/powerpoint/2010/main" val="6101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TotalTime>
  <Words>1105</Words>
  <Application>Microsoft Office PowerPoint</Application>
  <PresentationFormat>自定义</PresentationFormat>
  <Paragraphs>141</Paragraphs>
  <Slides>20</Slides>
  <Notes>20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等线</vt:lpstr>
      <vt:lpstr>锐字荣光黑简1.0</vt:lpstr>
      <vt:lpstr>微软雅黑</vt:lpstr>
      <vt:lpstr>Arial</vt:lpstr>
      <vt:lpstr>Arial Black</vt:lpstr>
      <vt:lpstr>Calibri</vt:lpstr>
      <vt:lpstr>Impact</vt:lpstr>
      <vt:lpstr>Times New Roman</vt:lpstr>
      <vt:lpstr>Wingdings</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li qianfei</cp:lastModifiedBy>
  <cp:revision>340</cp:revision>
  <dcterms:created xsi:type="dcterms:W3CDTF">2016-04-14T03:39:04Z</dcterms:created>
  <dcterms:modified xsi:type="dcterms:W3CDTF">2022-05-17T03:26:01Z</dcterms:modified>
</cp:coreProperties>
</file>