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83" r:id="rId3"/>
    <p:sldId id="286" r:id="rId4"/>
    <p:sldId id="284" r:id="rId5"/>
    <p:sldId id="325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289" r:id="rId20"/>
    <p:sldId id="340" r:id="rId21"/>
    <p:sldId id="323" r:id="rId22"/>
  </p:sldIdLst>
  <p:sldSz cx="12190413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BFBFB"/>
    <a:srgbClr val="F9F9F9"/>
    <a:srgbClr val="F6F6F6"/>
    <a:srgbClr val="F3F3F3"/>
    <a:srgbClr val="E7E7E7"/>
    <a:srgbClr val="19C3FF"/>
    <a:srgbClr val="00C0A9"/>
    <a:srgbClr val="00A1D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7" autoAdjust="0"/>
    <p:restoredTop sz="96349" autoAdjust="0"/>
  </p:normalViewPr>
  <p:slideViewPr>
    <p:cSldViewPr>
      <p:cViewPr varScale="1">
        <p:scale>
          <a:sx n="113" d="100"/>
          <a:sy n="113" d="100"/>
        </p:scale>
        <p:origin x="114" y="120"/>
      </p:cViewPr>
      <p:guideLst>
        <p:guide orient="horz" pos="215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7" y="5445224"/>
            <a:ext cx="246810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7" y="6165304"/>
            <a:ext cx="246810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0" cy="2468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0" cy="246810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0851972" y="314346"/>
            <a:ext cx="1093995" cy="36933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2EEF1883-7A0E-4F66-9932-E581691AD397}" type="slidenum"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pPr algn="ctr">
                <a:defRPr/>
              </a:pPr>
              <a:t>‹#›</a:t>
            </a:fld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2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.png"/><Relationship Id="rId2" Type="http://schemas.openxmlformats.org/officeDocument/2006/relationships/tags" Target="../tags/tag3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A_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screen"/>
          <a:srcRect/>
          <a:stretch>
            <a:fillRect/>
          </a:stretch>
        </p:blipFill>
        <p:spPr bwMode="auto">
          <a:xfrm>
            <a:off x="11874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A_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screen"/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PA_文本框 3"/>
          <p:cNvSpPr txBox="1"/>
          <p:nvPr>
            <p:custDataLst>
              <p:tags r:id="rId3"/>
            </p:custDataLst>
          </p:nvPr>
        </p:nvSpPr>
        <p:spPr>
          <a:xfrm>
            <a:off x="147078" y="4293116"/>
            <a:ext cx="6079535" cy="23069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72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PVT Systeem</a:t>
            </a:r>
          </a:p>
        </p:txBody>
      </p:sp>
      <p:sp>
        <p:nvSpPr>
          <p:cNvPr id="6" name="PA_文本框 3"/>
          <p:cNvSpPr txBox="1"/>
          <p:nvPr>
            <p:custDataLst>
              <p:tags r:id="rId4"/>
            </p:custDataLst>
          </p:nvPr>
        </p:nvSpPr>
        <p:spPr>
          <a:xfrm>
            <a:off x="5447030" y="5517515"/>
            <a:ext cx="619442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Jiaxing Yunyu New Energy Co.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Ltd</a:t>
            </a:r>
          </a:p>
        </p:txBody>
      </p:sp>
      <p:sp>
        <p:nvSpPr>
          <p:cNvPr id="9" name="PA_Flowchart: Decision 8"/>
          <p:cNvSpPr/>
          <p:nvPr>
            <p:custDataLst>
              <p:tags r:id="rId5"/>
            </p:custDataLst>
          </p:nvPr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Flowchart: Decision 10"/>
          <p:cNvSpPr/>
          <p:nvPr>
            <p:custDataLst>
              <p:tags r:id="rId6"/>
            </p:custDataLst>
          </p:nvPr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Flowchart: Decision 13"/>
          <p:cNvSpPr/>
          <p:nvPr>
            <p:custDataLst>
              <p:tags r:id="rId7"/>
            </p:custDataLst>
          </p:nvPr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_Flowchart: Decision 14"/>
          <p:cNvSpPr/>
          <p:nvPr>
            <p:custDataLst>
              <p:tags r:id="rId8"/>
            </p:custDataLst>
          </p:nvPr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Flowchart: Decision 16"/>
          <p:cNvSpPr/>
          <p:nvPr>
            <p:custDataLst>
              <p:tags r:id="rId9"/>
            </p:custDataLst>
          </p:nvPr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PA_文本框 3"/>
          <p:cNvSpPr txBox="1"/>
          <p:nvPr>
            <p:custDataLst>
              <p:tags r:id="rId10"/>
            </p:custDataLst>
          </p:nvPr>
        </p:nvSpPr>
        <p:spPr>
          <a:xfrm>
            <a:off x="5662930" y="4801870"/>
            <a:ext cx="4460875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Toewijding | Kwaliteit | Integriteit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PA_直接连接符 12"/>
          <p:cNvCxnSpPr/>
          <p:nvPr>
            <p:custDataLst>
              <p:tags r:id="rId11"/>
            </p:custDataLst>
          </p:nvPr>
        </p:nvCxnSpPr>
        <p:spPr>
          <a:xfrm>
            <a:off x="5651605" y="4799678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Flowchart: Decision 20"/>
          <p:cNvSpPr/>
          <p:nvPr>
            <p:custDataLst>
              <p:tags r:id="rId12"/>
            </p:custDataLst>
          </p:nvPr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文本框 45"/>
          <p:cNvSpPr txBox="1"/>
          <p:nvPr>
            <p:custDataLst>
              <p:tags r:id="rId13"/>
            </p:custDataLst>
          </p:nvPr>
        </p:nvSpPr>
        <p:spPr>
          <a:xfrm>
            <a:off x="5989943" y="602244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Science and technology is the first productive force, 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the people are the first resource</a:t>
            </a:r>
          </a:p>
        </p:txBody>
      </p:sp>
      <p:sp>
        <p:nvSpPr>
          <p:cNvPr id="23" name="PA_Flowchart: Decision 22"/>
          <p:cNvSpPr/>
          <p:nvPr>
            <p:custDataLst>
              <p:tags r:id="rId14"/>
            </p:custDataLst>
          </p:nvPr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99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920"/>
                            </p:stCondLst>
                            <p:childTnLst>
                              <p:par>
                                <p:cTn id="62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bldLvl="0" animBg="1"/>
      <p:bldP spid="21" grpId="0" animBg="1"/>
      <p:bldP spid="20" grpId="0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383387" y="3532366"/>
            <a:ext cx="20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Scope of application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734784" y="1052897"/>
            <a:ext cx="6623564" cy="23069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Toepassing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100" y="186690"/>
            <a:ext cx="39706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Toepassingen</a:t>
            </a:r>
          </a:p>
          <a:p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/>
          <p:cNvSpPr txBox="1"/>
          <p:nvPr/>
        </p:nvSpPr>
        <p:spPr>
          <a:xfrm>
            <a:off x="9115231" y="816687"/>
            <a:ext cx="2844000" cy="43053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 Verwarming van Kassen, boerderijen, bemesting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305075" y="763030"/>
            <a:ext cx="2844000" cy="4616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 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Woningverwarming en warmwatervoorziening</a:t>
            </a:r>
          </a:p>
        </p:txBody>
      </p:sp>
      <p:sp>
        <p:nvSpPr>
          <p:cNvPr id="68" name="TextBox 7"/>
          <p:cNvSpPr txBox="1"/>
          <p:nvPr/>
        </p:nvSpPr>
        <p:spPr>
          <a:xfrm>
            <a:off x="3241794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 Zwembad Verwarming</a:t>
            </a:r>
            <a:endParaRPr 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847286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Warmwatervoorziening voor scholen, ziekenhuizen, verwarming</a:t>
            </a:r>
          </a:p>
        </p:txBody>
      </p:sp>
      <p:pic>
        <p:nvPicPr>
          <p:cNvPr id="70" name="图片 69" descr="图示&#10;&#10;描述已自动生成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7" y="1846912"/>
            <a:ext cx="11521440" cy="4133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735" y="188595"/>
            <a:ext cx="4182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Toepassingen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/>
          <p:cNvSpPr txBox="1"/>
          <p:nvPr/>
        </p:nvSpPr>
        <p:spPr>
          <a:xfrm>
            <a:off x="9115231" y="816687"/>
            <a:ext cx="2844000" cy="43053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04 </a:t>
            </a:r>
            <a:r>
              <a: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erwarming van Kassen, boerderijen, bemesting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305075" y="774231"/>
            <a:ext cx="2844000" cy="49212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 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Woningverwarming en warmwatervoorziening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893522"/>
            <a:ext cx="2844000" cy="27686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 Zwembad Verwarming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819981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 Warmwatervoorziening voor scholen, ziekenhuizen, verwarming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880" y="1224533"/>
            <a:ext cx="10470652" cy="5526086"/>
          </a:xfrm>
          <a:prstGeom prst="rect">
            <a:avLst/>
          </a:prstGeom>
        </p:spPr>
      </p:pic>
      <p:pic>
        <p:nvPicPr>
          <p:cNvPr id="14" name="图片 13" descr="C:/Users/Administrator/AppData/Roaming/JisuOffice/ETemp/37912_18796320/fImage28149519403723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77" y="1272540"/>
            <a:ext cx="2896235" cy="21564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Toepassingen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/>
          <p:cNvSpPr txBox="1"/>
          <p:nvPr/>
        </p:nvSpPr>
        <p:spPr>
          <a:xfrm>
            <a:off x="9115231" y="816687"/>
            <a:ext cx="2844000" cy="43053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 Verwarming van Kassen, boerderijen, bemesting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305075" y="761281"/>
            <a:ext cx="2844000" cy="49212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  Woningverwarming en warmwatervoorziening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 Zwembad Verwarming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816688"/>
            <a:ext cx="2844000" cy="43053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Warmwatervoorziening voor scholen, ziekenhuizen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406574" y="1772816"/>
            <a:ext cx="11058704" cy="4729536"/>
            <a:chOff x="622191" y="1179334"/>
            <a:chExt cx="11058704" cy="4729536"/>
          </a:xfrm>
        </p:grpSpPr>
        <p:pic>
          <p:nvPicPr>
            <p:cNvPr id="16" name="图片 15" descr="C:/Users/Administrator/AppData/Roaming/JisuOffice/ETemp/41676_14956432/fImage598942327558.jpe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91" y="1197160"/>
              <a:ext cx="8376035" cy="4711710"/>
            </a:xfrm>
            <a:prstGeom prst="rect">
              <a:avLst/>
            </a:prstGeom>
            <a:noFill/>
          </p:spPr>
        </p:pic>
        <p:pic>
          <p:nvPicPr>
            <p:cNvPr id="17" name="图片 16" descr="C:/Users/Administrator/AppData/Roaming/JisuOffice/ETemp/37912_18796320/fImage26037319394470.jpe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1179334"/>
              <a:ext cx="2800350" cy="2108835"/>
            </a:xfrm>
            <a:prstGeom prst="rect">
              <a:avLst/>
            </a:prstGeom>
            <a:noFill/>
          </p:spPr>
        </p:pic>
        <p:pic>
          <p:nvPicPr>
            <p:cNvPr id="18" name="图片 17" descr="C:/Users/Administrator/AppData/Roaming/JisuOffice/ETemp/37912_18796320/fImage60996519418243.jpe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3726479"/>
              <a:ext cx="2800350" cy="218239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电脑游戏的截图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4" y="1512123"/>
            <a:ext cx="10850880" cy="50852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4646" y="188640"/>
            <a:ext cx="266429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Toepassingen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66" name="TextBox 5"/>
          <p:cNvSpPr txBox="1"/>
          <p:nvPr/>
        </p:nvSpPr>
        <p:spPr>
          <a:xfrm>
            <a:off x="9115231" y="816689"/>
            <a:ext cx="2936718" cy="43053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 Verwarming van Kassen, boerderijen, bemesting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305075" y="761281"/>
            <a:ext cx="2844000" cy="49212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  Woningverwarming en warmwatervoorziening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41794" y="924319"/>
            <a:ext cx="2844000" cy="21526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 Zwembad Verwarming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6178513" y="847287"/>
            <a:ext cx="2844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Warmwatervoorziening voor scholen, ziekenhuizen, verwarming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1556792"/>
            <a:ext cx="626469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verdeeld gebied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Microgrid 4-in-1</a:t>
            </a:r>
          </a:p>
        </p:txBody>
      </p:sp>
      <p:sp>
        <p:nvSpPr>
          <p:cNvPr id="13" name="矩形 12"/>
          <p:cNvSpPr/>
          <p:nvPr/>
        </p:nvSpPr>
        <p:spPr>
          <a:xfrm>
            <a:off x="7607374" y="3532366"/>
            <a:ext cx="290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Four in one regional network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5" name="矩形 1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bldLvl="0" animBg="1"/>
      <p:bldP spid="35" grpId="1" bldLvl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2995" y="169545"/>
            <a:ext cx="779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verdeeld gebiedMicrogrid 4-in-1</a:t>
            </a:r>
          </a:p>
        </p:txBody>
      </p:sp>
      <p:sp>
        <p:nvSpPr>
          <p:cNvPr id="47" name="矩形 46"/>
          <p:cNvSpPr/>
          <p:nvPr/>
        </p:nvSpPr>
        <p:spPr>
          <a:xfrm>
            <a:off x="344805" y="5373370"/>
            <a:ext cx="112947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De unieke koppeling van meerdere technologieën, met gebruikmaking van PVT, warmtepomp en inter-seizoensgebonden energieopslag, zorgt voor stroomopwekking, verwarming, koeling en warm water in één. Wij kunnen een volledig gamma diensten aanbieden in termen van product, ontwerp, installatie en dienst-na-verkoop.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22" y="692696"/>
            <a:ext cx="7200800" cy="45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05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2213042"/>
            <a:ext cx="662356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Energiebesparing</a:t>
            </a:r>
          </a:p>
        </p:txBody>
      </p:sp>
      <p:sp>
        <p:nvSpPr>
          <p:cNvPr id="15" name="矩形 14"/>
          <p:cNvSpPr/>
          <p:nvPr/>
        </p:nvSpPr>
        <p:spPr>
          <a:xfrm>
            <a:off x="8400712" y="3532366"/>
            <a:ext cx="208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Energy conservation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8" name="矩形 17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bldLvl="0" animBg="1"/>
      <p:bldP spid="35" grpId="1" bldLvl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646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Energiebesparing</a:t>
            </a:r>
          </a:p>
        </p:txBody>
      </p:sp>
      <p:sp>
        <p:nvSpPr>
          <p:cNvPr id="297" name="文本框 51"/>
          <p:cNvSpPr txBox="1"/>
          <p:nvPr/>
        </p:nvSpPr>
        <p:spPr>
          <a:xfrm>
            <a:off x="8593455" y="3730625"/>
            <a:ext cx="3376930" cy="2745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gebieden waar verwarming nodig is, zoals woningen in Noord-China, wordt 80% van de energie gebruikt voor lage temperatuurverwarming, 17% voor warm water, 14% voor elektrisch verbruik, 4% voor verlichting en slechts 1% voor koeling, waarbij verwarming het leeuwendeel van het huishoudelijk energieverbruik uitmaakt.PVT lost het grootste deel van de verwarmings- en energiebehoeften op, waardoor het een echt koolstofvrij gebouw wordt.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306" name="组合 305"/>
          <p:cNvGrpSpPr/>
          <p:nvPr/>
        </p:nvGrpSpPr>
        <p:grpSpPr>
          <a:xfrm>
            <a:off x="10343474" y="1246996"/>
            <a:ext cx="976161" cy="1070222"/>
            <a:chOff x="3689350" y="833438"/>
            <a:chExt cx="4794250" cy="5256213"/>
          </a:xfrm>
          <a:solidFill>
            <a:schemeClr val="accent5">
              <a:lumMod val="50000"/>
            </a:schemeClr>
          </a:solidFill>
        </p:grpSpPr>
        <p:sp>
          <p:nvSpPr>
            <p:cNvPr id="307" name="Rectangle 161"/>
            <p:cNvSpPr>
              <a:spLocks noChangeArrowheads="1"/>
            </p:cNvSpPr>
            <p:nvPr/>
          </p:nvSpPr>
          <p:spPr bwMode="auto">
            <a:xfrm>
              <a:off x="7883525" y="4991101"/>
              <a:ext cx="600075" cy="973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162"/>
            <p:cNvSpPr/>
            <p:nvPr/>
          </p:nvSpPr>
          <p:spPr bwMode="auto">
            <a:xfrm>
              <a:off x="3689350" y="4281488"/>
              <a:ext cx="4129088" cy="1808163"/>
            </a:xfrm>
            <a:custGeom>
              <a:avLst/>
              <a:gdLst>
                <a:gd name="T0" fmla="*/ 1099 w 1099"/>
                <a:gd name="T1" fmla="*/ 210 h 481"/>
                <a:gd name="T2" fmla="*/ 1099 w 1099"/>
                <a:gd name="T3" fmla="*/ 423 h 481"/>
                <a:gd name="T4" fmla="*/ 825 w 1099"/>
                <a:gd name="T5" fmla="*/ 450 h 481"/>
                <a:gd name="T6" fmla="*/ 476 w 1099"/>
                <a:gd name="T7" fmla="*/ 450 h 481"/>
                <a:gd name="T8" fmla="*/ 264 w 1099"/>
                <a:gd name="T9" fmla="*/ 369 h 481"/>
                <a:gd name="T10" fmla="*/ 97 w 1099"/>
                <a:gd name="T11" fmla="*/ 241 h 481"/>
                <a:gd name="T12" fmla="*/ 27 w 1099"/>
                <a:gd name="T13" fmla="*/ 105 h 481"/>
                <a:gd name="T14" fmla="*/ 9 w 1099"/>
                <a:gd name="T15" fmla="*/ 33 h 481"/>
                <a:gd name="T16" fmla="*/ 86 w 1099"/>
                <a:gd name="T17" fmla="*/ 35 h 481"/>
                <a:gd name="T18" fmla="*/ 163 w 1099"/>
                <a:gd name="T19" fmla="*/ 167 h 481"/>
                <a:gd name="T20" fmla="*/ 346 w 1099"/>
                <a:gd name="T21" fmla="*/ 268 h 481"/>
                <a:gd name="T22" fmla="*/ 528 w 1099"/>
                <a:gd name="T23" fmla="*/ 268 h 481"/>
                <a:gd name="T24" fmla="*/ 633 w 1099"/>
                <a:gd name="T25" fmla="*/ 217 h 481"/>
                <a:gd name="T26" fmla="*/ 505 w 1099"/>
                <a:gd name="T27" fmla="*/ 217 h 481"/>
                <a:gd name="T28" fmla="*/ 404 w 1099"/>
                <a:gd name="T29" fmla="*/ 147 h 481"/>
                <a:gd name="T30" fmla="*/ 478 w 1099"/>
                <a:gd name="T31" fmla="*/ 105 h 481"/>
                <a:gd name="T32" fmla="*/ 540 w 1099"/>
                <a:gd name="T33" fmla="*/ 105 h 481"/>
                <a:gd name="T34" fmla="*/ 723 w 1099"/>
                <a:gd name="T35" fmla="*/ 105 h 481"/>
                <a:gd name="T36" fmla="*/ 797 w 1099"/>
                <a:gd name="T37" fmla="*/ 124 h 481"/>
                <a:gd name="T38" fmla="*/ 945 w 1099"/>
                <a:gd name="T39" fmla="*/ 190 h 481"/>
                <a:gd name="T40" fmla="*/ 1047 w 1099"/>
                <a:gd name="T41" fmla="*/ 210 h 481"/>
                <a:gd name="T42" fmla="*/ 1099 w 1099"/>
                <a:gd name="T43" fmla="*/ 21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9" h="481">
                  <a:moveTo>
                    <a:pt x="1099" y="210"/>
                  </a:moveTo>
                  <a:cubicBezTo>
                    <a:pt x="1099" y="423"/>
                    <a:pt x="1099" y="423"/>
                    <a:pt x="1099" y="423"/>
                  </a:cubicBezTo>
                  <a:cubicBezTo>
                    <a:pt x="1099" y="423"/>
                    <a:pt x="892" y="431"/>
                    <a:pt x="825" y="450"/>
                  </a:cubicBezTo>
                  <a:cubicBezTo>
                    <a:pt x="825" y="450"/>
                    <a:pt x="664" y="481"/>
                    <a:pt x="476" y="450"/>
                  </a:cubicBezTo>
                  <a:cubicBezTo>
                    <a:pt x="412" y="440"/>
                    <a:pt x="264" y="369"/>
                    <a:pt x="264" y="369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7" y="241"/>
                    <a:pt x="62" y="179"/>
                    <a:pt x="27" y="105"/>
                  </a:cubicBezTo>
                  <a:cubicBezTo>
                    <a:pt x="19" y="87"/>
                    <a:pt x="0" y="53"/>
                    <a:pt x="9" y="33"/>
                  </a:cubicBezTo>
                  <a:cubicBezTo>
                    <a:pt x="24" y="0"/>
                    <a:pt x="66" y="13"/>
                    <a:pt x="86" y="35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346" y="268"/>
                    <a:pt x="346" y="268"/>
                    <a:pt x="346" y="268"/>
                  </a:cubicBezTo>
                  <a:cubicBezTo>
                    <a:pt x="346" y="268"/>
                    <a:pt x="451" y="268"/>
                    <a:pt x="528" y="268"/>
                  </a:cubicBezTo>
                  <a:cubicBezTo>
                    <a:pt x="606" y="268"/>
                    <a:pt x="633" y="217"/>
                    <a:pt x="633" y="217"/>
                  </a:cubicBezTo>
                  <a:cubicBezTo>
                    <a:pt x="633" y="217"/>
                    <a:pt x="583" y="217"/>
                    <a:pt x="505" y="217"/>
                  </a:cubicBezTo>
                  <a:cubicBezTo>
                    <a:pt x="427" y="217"/>
                    <a:pt x="404" y="202"/>
                    <a:pt x="404" y="147"/>
                  </a:cubicBezTo>
                  <a:cubicBezTo>
                    <a:pt x="404" y="93"/>
                    <a:pt x="478" y="105"/>
                    <a:pt x="478" y="105"/>
                  </a:cubicBezTo>
                  <a:cubicBezTo>
                    <a:pt x="540" y="105"/>
                    <a:pt x="540" y="105"/>
                    <a:pt x="540" y="105"/>
                  </a:cubicBezTo>
                  <a:cubicBezTo>
                    <a:pt x="540" y="105"/>
                    <a:pt x="676" y="105"/>
                    <a:pt x="723" y="105"/>
                  </a:cubicBezTo>
                  <a:cubicBezTo>
                    <a:pt x="771" y="105"/>
                    <a:pt x="797" y="124"/>
                    <a:pt x="797" y="124"/>
                  </a:cubicBezTo>
                  <a:cubicBezTo>
                    <a:pt x="945" y="190"/>
                    <a:pt x="945" y="190"/>
                    <a:pt x="945" y="190"/>
                  </a:cubicBezTo>
                  <a:cubicBezTo>
                    <a:pt x="945" y="190"/>
                    <a:pt x="995" y="210"/>
                    <a:pt x="1047" y="210"/>
                  </a:cubicBezTo>
                  <a:cubicBezTo>
                    <a:pt x="1099" y="210"/>
                    <a:pt x="1099" y="210"/>
                    <a:pt x="1099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163"/>
            <p:cNvSpPr/>
            <p:nvPr/>
          </p:nvSpPr>
          <p:spPr bwMode="auto">
            <a:xfrm>
              <a:off x="7319963" y="3703638"/>
              <a:ext cx="258763" cy="292100"/>
            </a:xfrm>
            <a:custGeom>
              <a:avLst/>
              <a:gdLst>
                <a:gd name="T0" fmla="*/ 69 w 69"/>
                <a:gd name="T1" fmla="*/ 31 h 78"/>
                <a:gd name="T2" fmla="*/ 69 w 69"/>
                <a:gd name="T3" fmla="*/ 78 h 78"/>
                <a:gd name="T4" fmla="*/ 5 w 69"/>
                <a:gd name="T5" fmla="*/ 78 h 78"/>
                <a:gd name="T6" fmla="*/ 12 w 69"/>
                <a:gd name="T7" fmla="*/ 66 h 78"/>
                <a:gd name="T8" fmla="*/ 0 w 69"/>
                <a:gd name="T9" fmla="*/ 21 h 78"/>
                <a:gd name="T10" fmla="*/ 30 w 69"/>
                <a:gd name="T11" fmla="*/ 0 h 78"/>
                <a:gd name="T12" fmla="*/ 69 w 69"/>
                <a:gd name="T13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31"/>
                  </a:moveTo>
                  <a:cubicBezTo>
                    <a:pt x="69" y="63"/>
                    <a:pt x="69" y="78"/>
                    <a:pt x="69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3" y="20"/>
                    <a:pt x="25" y="12"/>
                    <a:pt x="30" y="0"/>
                  </a:cubicBezTo>
                  <a:cubicBezTo>
                    <a:pt x="49" y="5"/>
                    <a:pt x="69" y="15"/>
                    <a:pt x="6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164"/>
            <p:cNvSpPr>
              <a:spLocks noEditPoints="1"/>
            </p:cNvSpPr>
            <p:nvPr/>
          </p:nvSpPr>
          <p:spPr bwMode="auto">
            <a:xfrm>
              <a:off x="5053013" y="833438"/>
              <a:ext cx="2454275" cy="2452688"/>
            </a:xfrm>
            <a:custGeom>
              <a:avLst/>
              <a:gdLst>
                <a:gd name="T0" fmla="*/ 653 w 653"/>
                <a:gd name="T1" fmla="*/ 282 h 653"/>
                <a:gd name="T2" fmla="*/ 653 w 653"/>
                <a:gd name="T3" fmla="*/ 371 h 653"/>
                <a:gd name="T4" fmla="*/ 605 w 653"/>
                <a:gd name="T5" fmla="*/ 371 h 653"/>
                <a:gd name="T6" fmla="*/ 555 w 653"/>
                <a:gd name="T7" fmla="*/ 492 h 653"/>
                <a:gd name="T8" fmla="*/ 589 w 653"/>
                <a:gd name="T9" fmla="*/ 526 h 653"/>
                <a:gd name="T10" fmla="*/ 526 w 653"/>
                <a:gd name="T11" fmla="*/ 589 h 653"/>
                <a:gd name="T12" fmla="*/ 492 w 653"/>
                <a:gd name="T13" fmla="*/ 555 h 653"/>
                <a:gd name="T14" fmla="*/ 371 w 653"/>
                <a:gd name="T15" fmla="*/ 605 h 653"/>
                <a:gd name="T16" fmla="*/ 371 w 653"/>
                <a:gd name="T17" fmla="*/ 653 h 653"/>
                <a:gd name="T18" fmla="*/ 282 w 653"/>
                <a:gd name="T19" fmla="*/ 653 h 653"/>
                <a:gd name="T20" fmla="*/ 282 w 653"/>
                <a:gd name="T21" fmla="*/ 605 h 653"/>
                <a:gd name="T22" fmla="*/ 161 w 653"/>
                <a:gd name="T23" fmla="*/ 555 h 653"/>
                <a:gd name="T24" fmla="*/ 127 w 653"/>
                <a:gd name="T25" fmla="*/ 589 h 653"/>
                <a:gd name="T26" fmla="*/ 64 w 653"/>
                <a:gd name="T27" fmla="*/ 526 h 653"/>
                <a:gd name="T28" fmla="*/ 98 w 653"/>
                <a:gd name="T29" fmla="*/ 492 h 653"/>
                <a:gd name="T30" fmla="*/ 48 w 653"/>
                <a:gd name="T31" fmla="*/ 371 h 653"/>
                <a:gd name="T32" fmla="*/ 0 w 653"/>
                <a:gd name="T33" fmla="*/ 371 h 653"/>
                <a:gd name="T34" fmla="*/ 0 w 653"/>
                <a:gd name="T35" fmla="*/ 282 h 653"/>
                <a:gd name="T36" fmla="*/ 48 w 653"/>
                <a:gd name="T37" fmla="*/ 282 h 653"/>
                <a:gd name="T38" fmla="*/ 98 w 653"/>
                <a:gd name="T39" fmla="*/ 161 h 653"/>
                <a:gd name="T40" fmla="*/ 64 w 653"/>
                <a:gd name="T41" fmla="*/ 127 h 653"/>
                <a:gd name="T42" fmla="*/ 127 w 653"/>
                <a:gd name="T43" fmla="*/ 64 h 653"/>
                <a:gd name="T44" fmla="*/ 161 w 653"/>
                <a:gd name="T45" fmla="*/ 98 h 653"/>
                <a:gd name="T46" fmla="*/ 282 w 653"/>
                <a:gd name="T47" fmla="*/ 48 h 653"/>
                <a:gd name="T48" fmla="*/ 282 w 653"/>
                <a:gd name="T49" fmla="*/ 0 h 653"/>
                <a:gd name="T50" fmla="*/ 371 w 653"/>
                <a:gd name="T51" fmla="*/ 0 h 653"/>
                <a:gd name="T52" fmla="*/ 371 w 653"/>
                <a:gd name="T53" fmla="*/ 48 h 653"/>
                <a:gd name="T54" fmla="*/ 492 w 653"/>
                <a:gd name="T55" fmla="*/ 98 h 653"/>
                <a:gd name="T56" fmla="*/ 526 w 653"/>
                <a:gd name="T57" fmla="*/ 64 h 653"/>
                <a:gd name="T58" fmla="*/ 589 w 653"/>
                <a:gd name="T59" fmla="*/ 127 h 653"/>
                <a:gd name="T60" fmla="*/ 555 w 653"/>
                <a:gd name="T61" fmla="*/ 161 h 653"/>
                <a:gd name="T62" fmla="*/ 605 w 653"/>
                <a:gd name="T63" fmla="*/ 282 h 653"/>
                <a:gd name="T64" fmla="*/ 653 w 653"/>
                <a:gd name="T65" fmla="*/ 282 h 653"/>
                <a:gd name="T66" fmla="*/ 583 w 653"/>
                <a:gd name="T67" fmla="*/ 326 h 653"/>
                <a:gd name="T68" fmla="*/ 326 w 653"/>
                <a:gd name="T69" fmla="*/ 70 h 653"/>
                <a:gd name="T70" fmla="*/ 70 w 653"/>
                <a:gd name="T71" fmla="*/ 326 h 653"/>
                <a:gd name="T72" fmla="*/ 326 w 653"/>
                <a:gd name="T73" fmla="*/ 583 h 653"/>
                <a:gd name="T74" fmla="*/ 583 w 653"/>
                <a:gd name="T7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3" h="653">
                  <a:moveTo>
                    <a:pt x="653" y="282"/>
                  </a:moveTo>
                  <a:cubicBezTo>
                    <a:pt x="653" y="371"/>
                    <a:pt x="653" y="371"/>
                    <a:pt x="653" y="371"/>
                  </a:cubicBezTo>
                  <a:cubicBezTo>
                    <a:pt x="605" y="371"/>
                    <a:pt x="605" y="371"/>
                    <a:pt x="605" y="371"/>
                  </a:cubicBezTo>
                  <a:cubicBezTo>
                    <a:pt x="598" y="416"/>
                    <a:pt x="580" y="457"/>
                    <a:pt x="555" y="492"/>
                  </a:cubicBezTo>
                  <a:cubicBezTo>
                    <a:pt x="589" y="526"/>
                    <a:pt x="589" y="526"/>
                    <a:pt x="589" y="526"/>
                  </a:cubicBezTo>
                  <a:cubicBezTo>
                    <a:pt x="526" y="589"/>
                    <a:pt x="526" y="589"/>
                    <a:pt x="526" y="589"/>
                  </a:cubicBezTo>
                  <a:cubicBezTo>
                    <a:pt x="492" y="555"/>
                    <a:pt x="492" y="555"/>
                    <a:pt x="492" y="555"/>
                  </a:cubicBezTo>
                  <a:cubicBezTo>
                    <a:pt x="457" y="580"/>
                    <a:pt x="416" y="598"/>
                    <a:pt x="371" y="605"/>
                  </a:cubicBezTo>
                  <a:cubicBezTo>
                    <a:pt x="371" y="653"/>
                    <a:pt x="371" y="653"/>
                    <a:pt x="371" y="653"/>
                  </a:cubicBezTo>
                  <a:cubicBezTo>
                    <a:pt x="282" y="653"/>
                    <a:pt x="282" y="653"/>
                    <a:pt x="282" y="653"/>
                  </a:cubicBezTo>
                  <a:cubicBezTo>
                    <a:pt x="282" y="605"/>
                    <a:pt x="282" y="605"/>
                    <a:pt x="282" y="605"/>
                  </a:cubicBezTo>
                  <a:cubicBezTo>
                    <a:pt x="237" y="598"/>
                    <a:pt x="196" y="580"/>
                    <a:pt x="161" y="555"/>
                  </a:cubicBezTo>
                  <a:cubicBezTo>
                    <a:pt x="127" y="589"/>
                    <a:pt x="127" y="589"/>
                    <a:pt x="127" y="589"/>
                  </a:cubicBezTo>
                  <a:cubicBezTo>
                    <a:pt x="64" y="526"/>
                    <a:pt x="64" y="526"/>
                    <a:pt x="64" y="526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73" y="457"/>
                    <a:pt x="55" y="416"/>
                    <a:pt x="48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5" y="237"/>
                    <a:pt x="73" y="196"/>
                    <a:pt x="98" y="161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96" y="73"/>
                    <a:pt x="237" y="55"/>
                    <a:pt x="282" y="48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48"/>
                    <a:pt x="371" y="48"/>
                    <a:pt x="371" y="48"/>
                  </a:cubicBezTo>
                  <a:cubicBezTo>
                    <a:pt x="416" y="55"/>
                    <a:pt x="457" y="73"/>
                    <a:pt x="492" y="98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89" y="127"/>
                    <a:pt x="589" y="127"/>
                    <a:pt x="589" y="127"/>
                  </a:cubicBezTo>
                  <a:cubicBezTo>
                    <a:pt x="555" y="161"/>
                    <a:pt x="555" y="161"/>
                    <a:pt x="555" y="161"/>
                  </a:cubicBezTo>
                  <a:cubicBezTo>
                    <a:pt x="580" y="196"/>
                    <a:pt x="598" y="237"/>
                    <a:pt x="605" y="282"/>
                  </a:cubicBezTo>
                  <a:lnTo>
                    <a:pt x="653" y="282"/>
                  </a:lnTo>
                  <a:close/>
                  <a:moveTo>
                    <a:pt x="583" y="326"/>
                  </a:moveTo>
                  <a:cubicBezTo>
                    <a:pt x="583" y="185"/>
                    <a:pt x="468" y="70"/>
                    <a:pt x="326" y="70"/>
                  </a:cubicBezTo>
                  <a:cubicBezTo>
                    <a:pt x="185" y="70"/>
                    <a:pt x="70" y="185"/>
                    <a:pt x="70" y="326"/>
                  </a:cubicBezTo>
                  <a:cubicBezTo>
                    <a:pt x="70" y="468"/>
                    <a:pt x="185" y="583"/>
                    <a:pt x="326" y="583"/>
                  </a:cubicBezTo>
                  <a:cubicBezTo>
                    <a:pt x="468" y="583"/>
                    <a:pt x="583" y="468"/>
                    <a:pt x="583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165"/>
            <p:cNvSpPr>
              <a:spLocks noEditPoints="1"/>
            </p:cNvSpPr>
            <p:nvPr/>
          </p:nvSpPr>
          <p:spPr bwMode="auto">
            <a:xfrm>
              <a:off x="7153275" y="3421063"/>
              <a:ext cx="304800" cy="301625"/>
            </a:xfrm>
            <a:custGeom>
              <a:avLst/>
              <a:gdLst>
                <a:gd name="T0" fmla="*/ 40 w 81"/>
                <a:gd name="T1" fmla="*/ 0 h 80"/>
                <a:gd name="T2" fmla="*/ 81 w 81"/>
                <a:gd name="T3" fmla="*/ 40 h 80"/>
                <a:gd name="T4" fmla="*/ 40 w 81"/>
                <a:gd name="T5" fmla="*/ 80 h 80"/>
                <a:gd name="T6" fmla="*/ 0 w 81"/>
                <a:gd name="T7" fmla="*/ 40 h 80"/>
                <a:gd name="T8" fmla="*/ 40 w 81"/>
                <a:gd name="T9" fmla="*/ 0 h 80"/>
                <a:gd name="T10" fmla="*/ 48 w 81"/>
                <a:gd name="T11" fmla="*/ 67 h 80"/>
                <a:gd name="T12" fmla="*/ 74 w 81"/>
                <a:gd name="T13" fmla="*/ 39 h 80"/>
                <a:gd name="T14" fmla="*/ 63 w 81"/>
                <a:gd name="T15" fmla="*/ 16 h 80"/>
                <a:gd name="T16" fmla="*/ 66 w 81"/>
                <a:gd name="T17" fmla="*/ 32 h 80"/>
                <a:gd name="T18" fmla="*/ 48 w 81"/>
                <a:gd name="T19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cubicBezTo>
                    <a:pt x="63" y="0"/>
                    <a:pt x="81" y="18"/>
                    <a:pt x="81" y="40"/>
                  </a:cubicBezTo>
                  <a:cubicBezTo>
                    <a:pt x="81" y="62"/>
                    <a:pt x="63" y="80"/>
                    <a:pt x="40" y="80"/>
                  </a:cubicBez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lose/>
                  <a:moveTo>
                    <a:pt x="48" y="67"/>
                  </a:moveTo>
                  <a:cubicBezTo>
                    <a:pt x="63" y="66"/>
                    <a:pt x="74" y="53"/>
                    <a:pt x="74" y="39"/>
                  </a:cubicBezTo>
                  <a:cubicBezTo>
                    <a:pt x="74" y="30"/>
                    <a:pt x="69" y="21"/>
                    <a:pt x="63" y="16"/>
                  </a:cubicBezTo>
                  <a:cubicBezTo>
                    <a:pt x="65" y="21"/>
                    <a:pt x="66" y="26"/>
                    <a:pt x="66" y="32"/>
                  </a:cubicBezTo>
                  <a:cubicBezTo>
                    <a:pt x="66" y="46"/>
                    <a:pt x="59" y="59"/>
                    <a:pt x="4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166"/>
            <p:cNvSpPr/>
            <p:nvPr/>
          </p:nvSpPr>
          <p:spPr bwMode="auto">
            <a:xfrm>
              <a:off x="7040563" y="3703638"/>
              <a:ext cx="260350" cy="292100"/>
            </a:xfrm>
            <a:custGeom>
              <a:avLst/>
              <a:gdLst>
                <a:gd name="T0" fmla="*/ 69 w 69"/>
                <a:gd name="T1" fmla="*/ 21 h 78"/>
                <a:gd name="T2" fmla="*/ 56 w 69"/>
                <a:gd name="T3" fmla="*/ 66 h 78"/>
                <a:gd name="T4" fmla="*/ 64 w 69"/>
                <a:gd name="T5" fmla="*/ 78 h 78"/>
                <a:gd name="T6" fmla="*/ 0 w 69"/>
                <a:gd name="T7" fmla="*/ 78 h 78"/>
                <a:gd name="T8" fmla="*/ 0 w 69"/>
                <a:gd name="T9" fmla="*/ 31 h 78"/>
                <a:gd name="T10" fmla="*/ 39 w 69"/>
                <a:gd name="T11" fmla="*/ 0 h 78"/>
                <a:gd name="T12" fmla="*/ 69 w 69"/>
                <a:gd name="T13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21"/>
                  </a:moveTo>
                  <a:cubicBezTo>
                    <a:pt x="56" y="66"/>
                    <a:pt x="56" y="66"/>
                    <a:pt x="56" y="6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63"/>
                    <a:pt x="0" y="31"/>
                  </a:cubicBezTo>
                  <a:cubicBezTo>
                    <a:pt x="0" y="15"/>
                    <a:pt x="20" y="5"/>
                    <a:pt x="39" y="0"/>
                  </a:cubicBezTo>
                  <a:cubicBezTo>
                    <a:pt x="44" y="12"/>
                    <a:pt x="56" y="20"/>
                    <a:pt x="6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167"/>
            <p:cNvSpPr/>
            <p:nvPr/>
          </p:nvSpPr>
          <p:spPr bwMode="auto">
            <a:xfrm>
              <a:off x="6886575" y="3921126"/>
              <a:ext cx="846138" cy="349250"/>
            </a:xfrm>
            <a:custGeom>
              <a:avLst/>
              <a:gdLst>
                <a:gd name="T0" fmla="*/ 93 w 225"/>
                <a:gd name="T1" fmla="*/ 72 h 93"/>
                <a:gd name="T2" fmla="*/ 42 w 225"/>
                <a:gd name="T3" fmla="*/ 51 h 93"/>
                <a:gd name="T4" fmla="*/ 27 w 225"/>
                <a:gd name="T5" fmla="*/ 65 h 93"/>
                <a:gd name="T6" fmla="*/ 0 w 225"/>
                <a:gd name="T7" fmla="*/ 38 h 93"/>
                <a:gd name="T8" fmla="*/ 15 w 225"/>
                <a:gd name="T9" fmla="*/ 24 h 93"/>
                <a:gd name="T10" fmla="*/ 3 w 225"/>
                <a:gd name="T11" fmla="*/ 5 h 93"/>
                <a:gd name="T12" fmla="*/ 13 w 225"/>
                <a:gd name="T13" fmla="*/ 0 h 93"/>
                <a:gd name="T14" fmla="*/ 28 w 225"/>
                <a:gd name="T15" fmla="*/ 23 h 93"/>
                <a:gd name="T16" fmla="*/ 112 w 225"/>
                <a:gd name="T17" fmla="*/ 63 h 93"/>
                <a:gd name="T18" fmla="*/ 194 w 225"/>
                <a:gd name="T19" fmla="*/ 27 h 93"/>
                <a:gd name="T20" fmla="*/ 211 w 225"/>
                <a:gd name="T21" fmla="*/ 0 h 93"/>
                <a:gd name="T22" fmla="*/ 221 w 225"/>
                <a:gd name="T23" fmla="*/ 5 h 93"/>
                <a:gd name="T24" fmla="*/ 210 w 225"/>
                <a:gd name="T25" fmla="*/ 24 h 93"/>
                <a:gd name="T26" fmla="*/ 225 w 225"/>
                <a:gd name="T27" fmla="*/ 38 h 93"/>
                <a:gd name="T28" fmla="*/ 198 w 225"/>
                <a:gd name="T29" fmla="*/ 65 h 93"/>
                <a:gd name="T30" fmla="*/ 183 w 225"/>
                <a:gd name="T31" fmla="*/ 51 h 93"/>
                <a:gd name="T32" fmla="*/ 132 w 225"/>
                <a:gd name="T33" fmla="*/ 72 h 93"/>
                <a:gd name="T34" fmla="*/ 132 w 225"/>
                <a:gd name="T35" fmla="*/ 93 h 93"/>
                <a:gd name="T36" fmla="*/ 93 w 225"/>
                <a:gd name="T37" fmla="*/ 93 h 93"/>
                <a:gd name="T38" fmla="*/ 93 w 225"/>
                <a:gd name="T39" fmla="*/ 7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5" h="93">
                  <a:moveTo>
                    <a:pt x="93" y="72"/>
                  </a:moveTo>
                  <a:cubicBezTo>
                    <a:pt x="74" y="69"/>
                    <a:pt x="57" y="61"/>
                    <a:pt x="42" y="5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0" y="18"/>
                    <a:pt x="7" y="11"/>
                    <a:pt x="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8"/>
                    <a:pt x="22" y="16"/>
                    <a:pt x="28" y="23"/>
                  </a:cubicBezTo>
                  <a:cubicBezTo>
                    <a:pt x="48" y="47"/>
                    <a:pt x="78" y="63"/>
                    <a:pt x="112" y="63"/>
                  </a:cubicBezTo>
                  <a:cubicBezTo>
                    <a:pt x="145" y="63"/>
                    <a:pt x="174" y="49"/>
                    <a:pt x="194" y="27"/>
                  </a:cubicBezTo>
                  <a:cubicBezTo>
                    <a:pt x="201" y="19"/>
                    <a:pt x="207" y="10"/>
                    <a:pt x="211" y="0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18" y="11"/>
                    <a:pt x="214" y="18"/>
                    <a:pt x="210" y="24"/>
                  </a:cubicBezTo>
                  <a:cubicBezTo>
                    <a:pt x="225" y="38"/>
                    <a:pt x="225" y="38"/>
                    <a:pt x="225" y="38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68" y="61"/>
                    <a:pt x="151" y="69"/>
                    <a:pt x="132" y="72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93" y="93"/>
                    <a:pt x="93" y="93"/>
                    <a:pt x="93" y="93"/>
                  </a:cubicBezTo>
                  <a:lnTo>
                    <a:pt x="93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168"/>
            <p:cNvSpPr/>
            <p:nvPr/>
          </p:nvSpPr>
          <p:spPr bwMode="auto">
            <a:xfrm>
              <a:off x="6300788" y="1966913"/>
              <a:ext cx="604838" cy="681038"/>
            </a:xfrm>
            <a:custGeom>
              <a:avLst/>
              <a:gdLst>
                <a:gd name="T0" fmla="*/ 161 w 161"/>
                <a:gd name="T1" fmla="*/ 73 h 181"/>
                <a:gd name="T2" fmla="*/ 161 w 161"/>
                <a:gd name="T3" fmla="*/ 181 h 181"/>
                <a:gd name="T4" fmla="*/ 12 w 161"/>
                <a:gd name="T5" fmla="*/ 181 h 181"/>
                <a:gd name="T6" fmla="*/ 30 w 161"/>
                <a:gd name="T7" fmla="*/ 154 h 181"/>
                <a:gd name="T8" fmla="*/ 0 w 161"/>
                <a:gd name="T9" fmla="*/ 48 h 181"/>
                <a:gd name="T10" fmla="*/ 71 w 161"/>
                <a:gd name="T11" fmla="*/ 0 h 181"/>
                <a:gd name="T12" fmla="*/ 161 w 161"/>
                <a:gd name="T13" fmla="*/ 7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73"/>
                  </a:moveTo>
                  <a:cubicBezTo>
                    <a:pt x="161" y="146"/>
                    <a:pt x="161" y="181"/>
                    <a:pt x="161" y="181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1" y="46"/>
                    <a:pt x="58" y="27"/>
                    <a:pt x="71" y="0"/>
                  </a:cubicBezTo>
                  <a:cubicBezTo>
                    <a:pt x="115" y="12"/>
                    <a:pt x="161" y="34"/>
                    <a:pt x="16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169"/>
            <p:cNvSpPr/>
            <p:nvPr/>
          </p:nvSpPr>
          <p:spPr bwMode="auto">
            <a:xfrm>
              <a:off x="6781800" y="3217863"/>
              <a:ext cx="1052513" cy="722313"/>
            </a:xfrm>
            <a:custGeom>
              <a:avLst/>
              <a:gdLst>
                <a:gd name="T0" fmla="*/ 21 w 280"/>
                <a:gd name="T1" fmla="*/ 159 h 192"/>
                <a:gd name="T2" fmla="*/ 0 w 280"/>
                <a:gd name="T3" fmla="*/ 159 h 192"/>
                <a:gd name="T4" fmla="*/ 0 w 280"/>
                <a:gd name="T5" fmla="*/ 121 h 192"/>
                <a:gd name="T6" fmla="*/ 21 w 280"/>
                <a:gd name="T7" fmla="*/ 121 h 192"/>
                <a:gd name="T8" fmla="*/ 43 w 280"/>
                <a:gd name="T9" fmla="*/ 69 h 192"/>
                <a:gd name="T10" fmla="*/ 28 w 280"/>
                <a:gd name="T11" fmla="*/ 54 h 192"/>
                <a:gd name="T12" fmla="*/ 55 w 280"/>
                <a:gd name="T13" fmla="*/ 27 h 192"/>
                <a:gd name="T14" fmla="*/ 70 w 280"/>
                <a:gd name="T15" fmla="*/ 42 h 192"/>
                <a:gd name="T16" fmla="*/ 121 w 280"/>
                <a:gd name="T17" fmla="*/ 21 h 192"/>
                <a:gd name="T18" fmla="*/ 121 w 280"/>
                <a:gd name="T19" fmla="*/ 0 h 192"/>
                <a:gd name="T20" fmla="*/ 160 w 280"/>
                <a:gd name="T21" fmla="*/ 0 h 192"/>
                <a:gd name="T22" fmla="*/ 160 w 280"/>
                <a:gd name="T23" fmla="*/ 21 h 192"/>
                <a:gd name="T24" fmla="*/ 211 w 280"/>
                <a:gd name="T25" fmla="*/ 42 h 192"/>
                <a:gd name="T26" fmla="*/ 226 w 280"/>
                <a:gd name="T27" fmla="*/ 27 h 192"/>
                <a:gd name="T28" fmla="*/ 253 w 280"/>
                <a:gd name="T29" fmla="*/ 54 h 192"/>
                <a:gd name="T30" fmla="*/ 238 w 280"/>
                <a:gd name="T31" fmla="*/ 69 h 192"/>
                <a:gd name="T32" fmla="*/ 260 w 280"/>
                <a:gd name="T33" fmla="*/ 121 h 192"/>
                <a:gd name="T34" fmla="*/ 280 w 280"/>
                <a:gd name="T35" fmla="*/ 121 h 192"/>
                <a:gd name="T36" fmla="*/ 280 w 280"/>
                <a:gd name="T37" fmla="*/ 159 h 192"/>
                <a:gd name="T38" fmla="*/ 260 w 280"/>
                <a:gd name="T39" fmla="*/ 159 h 192"/>
                <a:gd name="T40" fmla="*/ 249 w 280"/>
                <a:gd name="T41" fmla="*/ 192 h 192"/>
                <a:gd name="T42" fmla="*/ 239 w 280"/>
                <a:gd name="T43" fmla="*/ 187 h 192"/>
                <a:gd name="T44" fmla="*/ 250 w 280"/>
                <a:gd name="T45" fmla="*/ 140 h 192"/>
                <a:gd name="T46" fmla="*/ 140 w 280"/>
                <a:gd name="T47" fmla="*/ 30 h 192"/>
                <a:gd name="T48" fmla="*/ 30 w 280"/>
                <a:gd name="T49" fmla="*/ 140 h 192"/>
                <a:gd name="T50" fmla="*/ 41 w 280"/>
                <a:gd name="T51" fmla="*/ 187 h 192"/>
                <a:gd name="T52" fmla="*/ 31 w 280"/>
                <a:gd name="T53" fmla="*/ 192 h 192"/>
                <a:gd name="T54" fmla="*/ 21 w 280"/>
                <a:gd name="T55" fmla="*/ 1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0" h="192">
                  <a:moveTo>
                    <a:pt x="21" y="15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4" y="102"/>
                    <a:pt x="32" y="84"/>
                    <a:pt x="43" y="69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85" y="31"/>
                    <a:pt x="102" y="24"/>
                    <a:pt x="121" y="21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21"/>
                    <a:pt x="160" y="21"/>
                    <a:pt x="160" y="21"/>
                  </a:cubicBezTo>
                  <a:cubicBezTo>
                    <a:pt x="179" y="24"/>
                    <a:pt x="196" y="31"/>
                    <a:pt x="211" y="42"/>
                  </a:cubicBezTo>
                  <a:cubicBezTo>
                    <a:pt x="226" y="27"/>
                    <a:pt x="226" y="27"/>
                    <a:pt x="226" y="27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9" y="84"/>
                    <a:pt x="257" y="102"/>
                    <a:pt x="260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59"/>
                    <a:pt x="280" y="159"/>
                    <a:pt x="280" y="159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58" y="171"/>
                    <a:pt x="254" y="182"/>
                    <a:pt x="249" y="192"/>
                  </a:cubicBezTo>
                  <a:cubicBezTo>
                    <a:pt x="239" y="187"/>
                    <a:pt x="239" y="187"/>
                    <a:pt x="239" y="187"/>
                  </a:cubicBezTo>
                  <a:cubicBezTo>
                    <a:pt x="246" y="173"/>
                    <a:pt x="250" y="157"/>
                    <a:pt x="250" y="140"/>
                  </a:cubicBezTo>
                  <a:cubicBezTo>
                    <a:pt x="250" y="79"/>
                    <a:pt x="201" y="30"/>
                    <a:pt x="140" y="30"/>
                  </a:cubicBezTo>
                  <a:cubicBezTo>
                    <a:pt x="80" y="30"/>
                    <a:pt x="30" y="79"/>
                    <a:pt x="30" y="140"/>
                  </a:cubicBezTo>
                  <a:cubicBezTo>
                    <a:pt x="30" y="157"/>
                    <a:pt x="34" y="173"/>
                    <a:pt x="41" y="187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26" y="182"/>
                    <a:pt x="23" y="171"/>
                    <a:pt x="2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170"/>
            <p:cNvSpPr>
              <a:spLocks noEditPoints="1"/>
            </p:cNvSpPr>
            <p:nvPr/>
          </p:nvSpPr>
          <p:spPr bwMode="auto">
            <a:xfrm>
              <a:off x="5921375" y="1306513"/>
              <a:ext cx="703263" cy="701675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4 h 187"/>
                <a:gd name="T4" fmla="*/ 93 w 187"/>
                <a:gd name="T5" fmla="*/ 187 h 187"/>
                <a:gd name="T6" fmla="*/ 0 w 187"/>
                <a:gd name="T7" fmla="*/ 94 h 187"/>
                <a:gd name="T8" fmla="*/ 93 w 187"/>
                <a:gd name="T9" fmla="*/ 0 h 187"/>
                <a:gd name="T10" fmla="*/ 171 w 187"/>
                <a:gd name="T11" fmla="*/ 90 h 187"/>
                <a:gd name="T12" fmla="*/ 146 w 187"/>
                <a:gd name="T13" fmla="*/ 38 h 187"/>
                <a:gd name="T14" fmla="*/ 152 w 187"/>
                <a:gd name="T15" fmla="*/ 75 h 187"/>
                <a:gd name="T16" fmla="*/ 111 w 187"/>
                <a:gd name="T17" fmla="*/ 158 h 187"/>
                <a:gd name="T18" fmla="*/ 171 w 187"/>
                <a:gd name="T19" fmla="*/ 9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2"/>
                    <a:pt x="187" y="94"/>
                  </a:cubicBezTo>
                  <a:cubicBezTo>
                    <a:pt x="187" y="145"/>
                    <a:pt x="145" y="187"/>
                    <a:pt x="93" y="187"/>
                  </a:cubicBezTo>
                  <a:cubicBezTo>
                    <a:pt x="42" y="187"/>
                    <a:pt x="0" y="145"/>
                    <a:pt x="0" y="94"/>
                  </a:cubicBezTo>
                  <a:cubicBezTo>
                    <a:pt x="0" y="42"/>
                    <a:pt x="42" y="0"/>
                    <a:pt x="93" y="0"/>
                  </a:cubicBezTo>
                  <a:close/>
                  <a:moveTo>
                    <a:pt x="171" y="90"/>
                  </a:moveTo>
                  <a:cubicBezTo>
                    <a:pt x="171" y="69"/>
                    <a:pt x="161" y="50"/>
                    <a:pt x="146" y="38"/>
                  </a:cubicBezTo>
                  <a:cubicBezTo>
                    <a:pt x="150" y="49"/>
                    <a:pt x="152" y="61"/>
                    <a:pt x="152" y="75"/>
                  </a:cubicBezTo>
                  <a:cubicBezTo>
                    <a:pt x="152" y="108"/>
                    <a:pt x="136" y="138"/>
                    <a:pt x="111" y="158"/>
                  </a:cubicBezTo>
                  <a:cubicBezTo>
                    <a:pt x="145" y="153"/>
                    <a:pt x="171" y="125"/>
                    <a:pt x="17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Freeform 171"/>
            <p:cNvSpPr/>
            <p:nvPr/>
          </p:nvSpPr>
          <p:spPr bwMode="auto">
            <a:xfrm>
              <a:off x="5651500" y="1966913"/>
              <a:ext cx="604838" cy="681038"/>
            </a:xfrm>
            <a:custGeom>
              <a:avLst/>
              <a:gdLst>
                <a:gd name="T0" fmla="*/ 161 w 161"/>
                <a:gd name="T1" fmla="*/ 48 h 181"/>
                <a:gd name="T2" fmla="*/ 132 w 161"/>
                <a:gd name="T3" fmla="*/ 154 h 181"/>
                <a:gd name="T4" fmla="*/ 150 w 161"/>
                <a:gd name="T5" fmla="*/ 181 h 181"/>
                <a:gd name="T6" fmla="*/ 0 w 161"/>
                <a:gd name="T7" fmla="*/ 181 h 181"/>
                <a:gd name="T8" fmla="*/ 0 w 161"/>
                <a:gd name="T9" fmla="*/ 73 h 181"/>
                <a:gd name="T10" fmla="*/ 91 w 161"/>
                <a:gd name="T11" fmla="*/ 0 h 181"/>
                <a:gd name="T12" fmla="*/ 161 w 161"/>
                <a:gd name="T13" fmla="*/ 4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48"/>
                  </a:moveTo>
                  <a:cubicBezTo>
                    <a:pt x="132" y="154"/>
                    <a:pt x="132" y="154"/>
                    <a:pt x="132" y="154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0" y="146"/>
                    <a:pt x="0" y="73"/>
                  </a:cubicBezTo>
                  <a:cubicBezTo>
                    <a:pt x="0" y="34"/>
                    <a:pt x="47" y="12"/>
                    <a:pt x="91" y="0"/>
                  </a:cubicBezTo>
                  <a:cubicBezTo>
                    <a:pt x="104" y="27"/>
                    <a:pt x="130" y="46"/>
                    <a:pt x="16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" name="Freeform 172"/>
            <p:cNvSpPr>
              <a:spLocks noEditPoints="1"/>
            </p:cNvSpPr>
            <p:nvPr/>
          </p:nvSpPr>
          <p:spPr bwMode="auto">
            <a:xfrm>
              <a:off x="4071938" y="2914651"/>
              <a:ext cx="1579563" cy="1577975"/>
            </a:xfrm>
            <a:custGeom>
              <a:avLst/>
              <a:gdLst>
                <a:gd name="T0" fmla="*/ 420 w 420"/>
                <a:gd name="T1" fmla="*/ 182 h 420"/>
                <a:gd name="T2" fmla="*/ 420 w 420"/>
                <a:gd name="T3" fmla="*/ 239 h 420"/>
                <a:gd name="T4" fmla="*/ 389 w 420"/>
                <a:gd name="T5" fmla="*/ 239 h 420"/>
                <a:gd name="T6" fmla="*/ 357 w 420"/>
                <a:gd name="T7" fmla="*/ 317 h 420"/>
                <a:gd name="T8" fmla="*/ 379 w 420"/>
                <a:gd name="T9" fmla="*/ 339 h 420"/>
                <a:gd name="T10" fmla="*/ 339 w 420"/>
                <a:gd name="T11" fmla="*/ 379 h 420"/>
                <a:gd name="T12" fmla="*/ 317 w 420"/>
                <a:gd name="T13" fmla="*/ 357 h 420"/>
                <a:gd name="T14" fmla="*/ 239 w 420"/>
                <a:gd name="T15" fmla="*/ 389 h 420"/>
                <a:gd name="T16" fmla="*/ 239 w 420"/>
                <a:gd name="T17" fmla="*/ 420 h 420"/>
                <a:gd name="T18" fmla="*/ 181 w 420"/>
                <a:gd name="T19" fmla="*/ 420 h 420"/>
                <a:gd name="T20" fmla="*/ 181 w 420"/>
                <a:gd name="T21" fmla="*/ 389 h 420"/>
                <a:gd name="T22" fmla="*/ 104 w 420"/>
                <a:gd name="T23" fmla="*/ 357 h 420"/>
                <a:gd name="T24" fmla="*/ 82 w 420"/>
                <a:gd name="T25" fmla="*/ 379 h 420"/>
                <a:gd name="T26" fmla="*/ 41 w 420"/>
                <a:gd name="T27" fmla="*/ 339 h 420"/>
                <a:gd name="T28" fmla="*/ 63 w 420"/>
                <a:gd name="T29" fmla="*/ 317 h 420"/>
                <a:gd name="T30" fmla="*/ 31 w 420"/>
                <a:gd name="T31" fmla="*/ 239 h 420"/>
                <a:gd name="T32" fmla="*/ 0 w 420"/>
                <a:gd name="T33" fmla="*/ 239 h 420"/>
                <a:gd name="T34" fmla="*/ 0 w 420"/>
                <a:gd name="T35" fmla="*/ 182 h 420"/>
                <a:gd name="T36" fmla="*/ 31 w 420"/>
                <a:gd name="T37" fmla="*/ 182 h 420"/>
                <a:gd name="T38" fmla="*/ 63 w 420"/>
                <a:gd name="T39" fmla="*/ 104 h 420"/>
                <a:gd name="T40" fmla="*/ 41 w 420"/>
                <a:gd name="T41" fmla="*/ 82 h 420"/>
                <a:gd name="T42" fmla="*/ 82 w 420"/>
                <a:gd name="T43" fmla="*/ 41 h 420"/>
                <a:gd name="T44" fmla="*/ 104 w 420"/>
                <a:gd name="T45" fmla="*/ 63 h 420"/>
                <a:gd name="T46" fmla="*/ 181 w 420"/>
                <a:gd name="T47" fmla="*/ 31 h 420"/>
                <a:gd name="T48" fmla="*/ 181 w 420"/>
                <a:gd name="T49" fmla="*/ 0 h 420"/>
                <a:gd name="T50" fmla="*/ 239 w 420"/>
                <a:gd name="T51" fmla="*/ 0 h 420"/>
                <a:gd name="T52" fmla="*/ 239 w 420"/>
                <a:gd name="T53" fmla="*/ 31 h 420"/>
                <a:gd name="T54" fmla="*/ 317 w 420"/>
                <a:gd name="T55" fmla="*/ 63 h 420"/>
                <a:gd name="T56" fmla="*/ 338 w 420"/>
                <a:gd name="T57" fmla="*/ 41 h 420"/>
                <a:gd name="T58" fmla="*/ 379 w 420"/>
                <a:gd name="T59" fmla="*/ 82 h 420"/>
                <a:gd name="T60" fmla="*/ 357 w 420"/>
                <a:gd name="T61" fmla="*/ 104 h 420"/>
                <a:gd name="T62" fmla="*/ 389 w 420"/>
                <a:gd name="T63" fmla="*/ 182 h 420"/>
                <a:gd name="T64" fmla="*/ 420 w 420"/>
                <a:gd name="T65" fmla="*/ 182 h 420"/>
                <a:gd name="T66" fmla="*/ 375 w 420"/>
                <a:gd name="T67" fmla="*/ 210 h 420"/>
                <a:gd name="T68" fmla="*/ 210 w 420"/>
                <a:gd name="T69" fmla="*/ 45 h 420"/>
                <a:gd name="T70" fmla="*/ 45 w 420"/>
                <a:gd name="T71" fmla="*/ 210 h 420"/>
                <a:gd name="T72" fmla="*/ 210 w 420"/>
                <a:gd name="T73" fmla="*/ 375 h 420"/>
                <a:gd name="T74" fmla="*/ 375 w 420"/>
                <a:gd name="T75" fmla="*/ 21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0" h="420">
                  <a:moveTo>
                    <a:pt x="420" y="182"/>
                  </a:moveTo>
                  <a:cubicBezTo>
                    <a:pt x="420" y="239"/>
                    <a:pt x="420" y="239"/>
                    <a:pt x="420" y="239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5" y="268"/>
                    <a:pt x="374" y="294"/>
                    <a:pt x="357" y="317"/>
                  </a:cubicBezTo>
                  <a:cubicBezTo>
                    <a:pt x="379" y="339"/>
                    <a:pt x="379" y="339"/>
                    <a:pt x="379" y="339"/>
                  </a:cubicBezTo>
                  <a:cubicBezTo>
                    <a:pt x="339" y="379"/>
                    <a:pt x="339" y="379"/>
                    <a:pt x="339" y="379"/>
                  </a:cubicBezTo>
                  <a:cubicBezTo>
                    <a:pt x="317" y="357"/>
                    <a:pt x="317" y="357"/>
                    <a:pt x="317" y="357"/>
                  </a:cubicBezTo>
                  <a:cubicBezTo>
                    <a:pt x="294" y="374"/>
                    <a:pt x="268" y="385"/>
                    <a:pt x="239" y="389"/>
                  </a:cubicBezTo>
                  <a:cubicBezTo>
                    <a:pt x="239" y="420"/>
                    <a:pt x="239" y="420"/>
                    <a:pt x="239" y="420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53" y="385"/>
                    <a:pt x="126" y="374"/>
                    <a:pt x="104" y="357"/>
                  </a:cubicBezTo>
                  <a:cubicBezTo>
                    <a:pt x="82" y="379"/>
                    <a:pt x="82" y="379"/>
                    <a:pt x="82" y="379"/>
                  </a:cubicBezTo>
                  <a:cubicBezTo>
                    <a:pt x="41" y="339"/>
                    <a:pt x="41" y="339"/>
                    <a:pt x="41" y="339"/>
                  </a:cubicBezTo>
                  <a:cubicBezTo>
                    <a:pt x="63" y="317"/>
                    <a:pt x="63" y="317"/>
                    <a:pt x="63" y="317"/>
                  </a:cubicBezTo>
                  <a:cubicBezTo>
                    <a:pt x="47" y="294"/>
                    <a:pt x="36" y="268"/>
                    <a:pt x="31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6" y="153"/>
                    <a:pt x="47" y="126"/>
                    <a:pt x="63" y="104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26" y="47"/>
                    <a:pt x="153" y="36"/>
                    <a:pt x="181" y="31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68" y="36"/>
                    <a:pt x="294" y="47"/>
                    <a:pt x="317" y="63"/>
                  </a:cubicBezTo>
                  <a:cubicBezTo>
                    <a:pt x="338" y="41"/>
                    <a:pt x="338" y="41"/>
                    <a:pt x="338" y="41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357" y="104"/>
                    <a:pt x="357" y="104"/>
                    <a:pt x="357" y="104"/>
                  </a:cubicBezTo>
                  <a:cubicBezTo>
                    <a:pt x="373" y="126"/>
                    <a:pt x="385" y="153"/>
                    <a:pt x="389" y="182"/>
                  </a:cubicBezTo>
                  <a:lnTo>
                    <a:pt x="420" y="182"/>
                  </a:lnTo>
                  <a:close/>
                  <a:moveTo>
                    <a:pt x="375" y="210"/>
                  </a:moveTo>
                  <a:cubicBezTo>
                    <a:pt x="375" y="119"/>
                    <a:pt x="301" y="45"/>
                    <a:pt x="210" y="45"/>
                  </a:cubicBezTo>
                  <a:cubicBezTo>
                    <a:pt x="119" y="45"/>
                    <a:pt x="45" y="119"/>
                    <a:pt x="45" y="210"/>
                  </a:cubicBezTo>
                  <a:cubicBezTo>
                    <a:pt x="45" y="301"/>
                    <a:pt x="119" y="375"/>
                    <a:pt x="210" y="375"/>
                  </a:cubicBezTo>
                  <a:cubicBezTo>
                    <a:pt x="301" y="375"/>
                    <a:pt x="375" y="301"/>
                    <a:pt x="375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Freeform 173"/>
            <p:cNvSpPr/>
            <p:nvPr/>
          </p:nvSpPr>
          <p:spPr bwMode="auto">
            <a:xfrm>
              <a:off x="4876800" y="3646488"/>
              <a:ext cx="390525" cy="436563"/>
            </a:xfrm>
            <a:custGeom>
              <a:avLst/>
              <a:gdLst>
                <a:gd name="T0" fmla="*/ 104 w 104"/>
                <a:gd name="T1" fmla="*/ 46 h 116"/>
                <a:gd name="T2" fmla="*/ 104 w 104"/>
                <a:gd name="T3" fmla="*/ 116 h 116"/>
                <a:gd name="T4" fmla="*/ 8 w 104"/>
                <a:gd name="T5" fmla="*/ 116 h 116"/>
                <a:gd name="T6" fmla="*/ 19 w 104"/>
                <a:gd name="T7" fmla="*/ 99 h 116"/>
                <a:gd name="T8" fmla="*/ 0 w 104"/>
                <a:gd name="T9" fmla="*/ 30 h 116"/>
                <a:gd name="T10" fmla="*/ 45 w 104"/>
                <a:gd name="T11" fmla="*/ 0 h 116"/>
                <a:gd name="T12" fmla="*/ 104 w 104"/>
                <a:gd name="T13" fmla="*/ 4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6">
                  <a:moveTo>
                    <a:pt x="104" y="46"/>
                  </a:moveTo>
                  <a:cubicBezTo>
                    <a:pt x="104" y="94"/>
                    <a:pt x="104" y="116"/>
                    <a:pt x="104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0" y="29"/>
                    <a:pt x="37" y="17"/>
                    <a:pt x="45" y="0"/>
                  </a:cubicBezTo>
                  <a:cubicBezTo>
                    <a:pt x="74" y="7"/>
                    <a:pt x="104" y="21"/>
                    <a:pt x="10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Freeform 174"/>
            <p:cNvSpPr>
              <a:spLocks noEditPoints="1"/>
            </p:cNvSpPr>
            <p:nvPr/>
          </p:nvSpPr>
          <p:spPr bwMode="auto">
            <a:xfrm>
              <a:off x="4632325" y="3217863"/>
              <a:ext cx="450850" cy="455613"/>
            </a:xfrm>
            <a:custGeom>
              <a:avLst/>
              <a:gdLst>
                <a:gd name="T0" fmla="*/ 71 w 120"/>
                <a:gd name="T1" fmla="*/ 102 h 121"/>
                <a:gd name="T2" fmla="*/ 110 w 120"/>
                <a:gd name="T3" fmla="*/ 58 h 121"/>
                <a:gd name="T4" fmla="*/ 93 w 120"/>
                <a:gd name="T5" fmla="*/ 24 h 121"/>
                <a:gd name="T6" fmla="*/ 98 w 120"/>
                <a:gd name="T7" fmla="*/ 48 h 121"/>
                <a:gd name="T8" fmla="*/ 71 w 120"/>
                <a:gd name="T9" fmla="*/ 102 h 121"/>
                <a:gd name="T10" fmla="*/ 60 w 120"/>
                <a:gd name="T11" fmla="*/ 0 h 121"/>
                <a:gd name="T12" fmla="*/ 120 w 120"/>
                <a:gd name="T13" fmla="*/ 61 h 121"/>
                <a:gd name="T14" fmla="*/ 60 w 120"/>
                <a:gd name="T15" fmla="*/ 121 h 121"/>
                <a:gd name="T16" fmla="*/ 0 w 120"/>
                <a:gd name="T17" fmla="*/ 61 h 121"/>
                <a:gd name="T18" fmla="*/ 60 w 120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1">
                  <a:moveTo>
                    <a:pt x="71" y="102"/>
                  </a:moveTo>
                  <a:cubicBezTo>
                    <a:pt x="93" y="99"/>
                    <a:pt x="110" y="81"/>
                    <a:pt x="110" y="58"/>
                  </a:cubicBezTo>
                  <a:cubicBezTo>
                    <a:pt x="110" y="45"/>
                    <a:pt x="103" y="32"/>
                    <a:pt x="93" y="24"/>
                  </a:cubicBezTo>
                  <a:cubicBezTo>
                    <a:pt x="96" y="32"/>
                    <a:pt x="98" y="40"/>
                    <a:pt x="98" y="48"/>
                  </a:cubicBezTo>
                  <a:cubicBezTo>
                    <a:pt x="98" y="70"/>
                    <a:pt x="87" y="89"/>
                    <a:pt x="71" y="102"/>
                  </a:cubicBezTo>
                  <a:close/>
                  <a:moveTo>
                    <a:pt x="60" y="0"/>
                  </a:moveTo>
                  <a:cubicBezTo>
                    <a:pt x="93" y="0"/>
                    <a:pt x="120" y="27"/>
                    <a:pt x="120" y="61"/>
                  </a:cubicBezTo>
                  <a:cubicBezTo>
                    <a:pt x="120" y="94"/>
                    <a:pt x="93" y="121"/>
                    <a:pt x="60" y="121"/>
                  </a:cubicBezTo>
                  <a:cubicBezTo>
                    <a:pt x="27" y="121"/>
                    <a:pt x="0" y="94"/>
                    <a:pt x="0" y="61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Freeform 175"/>
            <p:cNvSpPr/>
            <p:nvPr/>
          </p:nvSpPr>
          <p:spPr bwMode="auto">
            <a:xfrm>
              <a:off x="4459288" y="3646488"/>
              <a:ext cx="387350" cy="436563"/>
            </a:xfrm>
            <a:custGeom>
              <a:avLst/>
              <a:gdLst>
                <a:gd name="T0" fmla="*/ 103 w 103"/>
                <a:gd name="T1" fmla="*/ 30 h 116"/>
                <a:gd name="T2" fmla="*/ 84 w 103"/>
                <a:gd name="T3" fmla="*/ 99 h 116"/>
                <a:gd name="T4" fmla="*/ 96 w 103"/>
                <a:gd name="T5" fmla="*/ 116 h 116"/>
                <a:gd name="T6" fmla="*/ 0 w 103"/>
                <a:gd name="T7" fmla="*/ 116 h 116"/>
                <a:gd name="T8" fmla="*/ 0 w 103"/>
                <a:gd name="T9" fmla="*/ 46 h 116"/>
                <a:gd name="T10" fmla="*/ 58 w 103"/>
                <a:gd name="T11" fmla="*/ 0 h 116"/>
                <a:gd name="T12" fmla="*/ 103 w 103"/>
                <a:gd name="T13" fmla="*/ 3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16">
                  <a:moveTo>
                    <a:pt x="103" y="30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94"/>
                    <a:pt x="0" y="46"/>
                  </a:cubicBezTo>
                  <a:cubicBezTo>
                    <a:pt x="0" y="21"/>
                    <a:pt x="30" y="7"/>
                    <a:pt x="58" y="0"/>
                  </a:cubicBezTo>
                  <a:cubicBezTo>
                    <a:pt x="66" y="17"/>
                    <a:pt x="83" y="29"/>
                    <a:pt x="10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9076755" y="2853326"/>
            <a:ext cx="2642235" cy="765810"/>
            <a:chOff x="8843477" y="1457222"/>
            <a:chExt cx="2642235" cy="765810"/>
          </a:xfrm>
        </p:grpSpPr>
        <p:sp>
          <p:nvSpPr>
            <p:cNvPr id="323" name="矩形 322"/>
            <p:cNvSpPr/>
            <p:nvPr/>
          </p:nvSpPr>
          <p:spPr>
            <a:xfrm>
              <a:off x="8843477" y="1546122"/>
              <a:ext cx="2566670" cy="67691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98" name="文本框 53"/>
            <p:cNvSpPr txBox="1"/>
            <p:nvPr/>
          </p:nvSpPr>
          <p:spPr>
            <a:xfrm>
              <a:off x="8843477" y="1457222"/>
              <a:ext cx="264223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Waarom richten op verwarming?</a:t>
              </a:r>
            </a:p>
          </p:txBody>
        </p:sp>
      </p:grpSp>
      <p:pic>
        <p:nvPicPr>
          <p:cNvPr id="301" name="图片 30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2687" y="1628682"/>
            <a:ext cx="7047250" cy="468521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43F81CB-9211-455E-84E5-02019DB2CDEF}"/>
              </a:ext>
            </a:extLst>
          </p:cNvPr>
          <p:cNvSpPr txBox="1"/>
          <p:nvPr/>
        </p:nvSpPr>
        <p:spPr>
          <a:xfrm>
            <a:off x="1551488" y="1831400"/>
            <a:ext cx="3751630" cy="4427559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Waarom de focus op verwarming?</a:t>
            </a: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Canada wordt 80% van de energie in woningen gebruikt voor lage temperatuurverwarming. </a:t>
            </a: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Voornamelijk niet-hernieuwbaar en leidt tot aanzienlijke uitstoot van broeikasgassen.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Waarom zonneverwarming? </a:t>
            </a: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EEE-verbeteringen zijn duurder en leiden tot lagere energiebesparingen naarmate de EE van woningen toeneemt.</a:t>
            </a: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Zonnecollectoren zijn zeer efficiënt in het produceren van lage temperatuurwarmte.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0DAE137-CCF6-4656-A0CD-A89DE4577CC3}"/>
              </a:ext>
            </a:extLst>
          </p:cNvPr>
          <p:cNvSpPr txBox="1"/>
          <p:nvPr/>
        </p:nvSpPr>
        <p:spPr>
          <a:xfrm>
            <a:off x="6095206" y="6261051"/>
            <a:ext cx="1416272" cy="282834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Ruimteverwarming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CCFC5D0-050A-47C5-BE0C-7B59C3C5CE30}"/>
              </a:ext>
            </a:extLst>
          </p:cNvPr>
          <p:cNvSpPr txBox="1"/>
          <p:nvPr/>
        </p:nvSpPr>
        <p:spPr>
          <a:xfrm>
            <a:off x="5615038" y="2092982"/>
            <a:ext cx="2136351" cy="301173"/>
          </a:xfrm>
          <a:prstGeom prst="rect">
            <a:avLst/>
          </a:prstGeom>
          <a:solidFill>
            <a:srgbClr val="F9F9F9"/>
          </a:solidFill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Woonsector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3A57F29-23B9-4313-9B2A-CD749327F67A}"/>
              </a:ext>
            </a:extLst>
          </p:cNvPr>
          <p:cNvSpPr txBox="1"/>
          <p:nvPr/>
        </p:nvSpPr>
        <p:spPr>
          <a:xfrm>
            <a:off x="5781715" y="2530287"/>
            <a:ext cx="745540" cy="746230"/>
          </a:xfrm>
          <a:prstGeom prst="rect">
            <a:avLst/>
          </a:prstGeom>
          <a:solidFill>
            <a:srgbClr val="FBFBFB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Ruimteverwarming 63%</a:t>
            </a:r>
          </a:p>
          <a:p>
            <a:pPr>
              <a:lnSpc>
                <a:spcPct val="200000"/>
              </a:lnSpc>
            </a:pP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Waterverbruik 17%</a:t>
            </a:r>
          </a:p>
          <a:p>
            <a:pPr>
              <a:lnSpc>
                <a:spcPct val="200000"/>
              </a:lnSpc>
            </a:pP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Toepassingen 14%</a:t>
            </a:r>
          </a:p>
          <a:p>
            <a:pPr>
              <a:lnSpc>
                <a:spcPct val="200000"/>
              </a:lnSpc>
            </a:pP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Licht 4%</a:t>
            </a:r>
          </a:p>
          <a:p>
            <a:pPr>
              <a:lnSpc>
                <a:spcPct val="200000"/>
              </a:lnSpc>
            </a:pP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Ruimtekoeling 1%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646" y="18864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Waarom seizoensgebonden opslag?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108" y="1412776"/>
            <a:ext cx="9514197" cy="472888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73CDF03-0251-42BD-B178-52DDE0A417E4}"/>
              </a:ext>
            </a:extLst>
          </p:cNvPr>
          <p:cNvSpPr txBox="1"/>
          <p:nvPr/>
        </p:nvSpPr>
        <p:spPr>
          <a:xfrm>
            <a:off x="1341758" y="1412776"/>
            <a:ext cx="5477178" cy="4708981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Waarom seizoensgebonden opslag?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 is een significante mismatch tussen de beschikbaarheid van zonne-energie en de vraag naar verwarming.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Voor Drake Landing vindt 60% van de jaarlijkse energievraag voor verwarming plaats in maanden met 16% van de jaarlijkse zonnecollectie.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Solaire verwarmingssystemen met korte termijn opslag bereiken een maximum van 40-50% zonnefractie in Canada.</a:t>
            </a: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Seizoensopslag zonnewarmtesystemen bereiken 90-100% zonnefractie.</a:t>
            </a: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4BA0457-A3BA-48C4-A0A8-EA61E8E448E9}"/>
              </a:ext>
            </a:extLst>
          </p:cNvPr>
          <p:cNvSpPr txBox="1"/>
          <p:nvPr/>
        </p:nvSpPr>
        <p:spPr>
          <a:xfrm>
            <a:off x="8150092" y="3180133"/>
            <a:ext cx="714754" cy="220253"/>
          </a:xfrm>
          <a:prstGeom prst="rect">
            <a:avLst/>
          </a:prstGeom>
          <a:solidFill>
            <a:srgbClr val="F6F6F6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zh-CN" sz="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Energievraag</a:t>
            </a:r>
            <a:endParaRPr lang="en-US" altLang="zh-CN" sz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900"/>
              </a:lnSpc>
            </a:pPr>
            <a:r>
              <a:rPr lang="en-US" altLang="zh-CN" sz="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Zonne-energie</a:t>
            </a:r>
            <a:endParaRPr lang="en-US" altLang="zh-CN" sz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-7317" y="1551040"/>
            <a:ext cx="12190410" cy="303613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-1310183" y="5301208"/>
            <a:ext cx="49104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Profiel </a:t>
            </a:r>
          </a:p>
        </p:txBody>
      </p:sp>
      <p:sp>
        <p:nvSpPr>
          <p:cNvPr id="7" name="矩形 6"/>
          <p:cNvSpPr/>
          <p:nvPr/>
        </p:nvSpPr>
        <p:spPr>
          <a:xfrm>
            <a:off x="2665839" y="5301208"/>
            <a:ext cx="18745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-Tech</a:t>
            </a:r>
          </a:p>
        </p:txBody>
      </p:sp>
      <p:sp>
        <p:nvSpPr>
          <p:cNvPr id="8" name="矩形 7"/>
          <p:cNvSpPr/>
          <p:nvPr/>
        </p:nvSpPr>
        <p:spPr>
          <a:xfrm>
            <a:off x="4852828" y="5301208"/>
            <a:ext cx="2484755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</a:p>
          <a:p>
            <a:pPr lvl="0"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Toepassingen</a:t>
            </a:r>
          </a:p>
        </p:txBody>
      </p:sp>
      <p:sp>
        <p:nvSpPr>
          <p:cNvPr id="9" name="矩形 8"/>
          <p:cNvSpPr/>
          <p:nvPr/>
        </p:nvSpPr>
        <p:spPr>
          <a:xfrm>
            <a:off x="7505754" y="5301208"/>
            <a:ext cx="22618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verdeeld gebied</a:t>
            </a:r>
          </a:p>
          <a:p>
            <a:pPr lvl="0" algn="ctr"/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Microgrid 4-in-1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92014" y="3928876"/>
            <a:ext cx="1297399" cy="1284485"/>
            <a:chOff x="1486694" y="2665507"/>
            <a:chExt cx="1297399" cy="1284485"/>
          </a:xfrm>
        </p:grpSpPr>
        <p:sp>
          <p:nvSpPr>
            <p:cNvPr id="11" name="Freeform 5"/>
            <p:cNvSpPr/>
            <p:nvPr/>
          </p:nvSpPr>
          <p:spPr bwMode="auto">
            <a:xfrm rot="5400000">
              <a:off x="1476182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486694" y="3047437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01</a:t>
              </a:r>
              <a:endParaRPr lang="zh-CN" altLang="en-US" sz="480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05060" y="3925129"/>
            <a:ext cx="1297399" cy="1284485"/>
            <a:chOff x="4222998" y="2665507"/>
            <a:chExt cx="1297399" cy="1284485"/>
          </a:xfrm>
        </p:grpSpPr>
        <p:sp>
          <p:nvSpPr>
            <p:cNvPr id="14" name="Freeform 5"/>
            <p:cNvSpPr/>
            <p:nvPr/>
          </p:nvSpPr>
          <p:spPr bwMode="auto">
            <a:xfrm rot="5400000">
              <a:off x="4226425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222998" y="3078969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02</a:t>
              </a:r>
              <a:endParaRPr lang="zh-CN" altLang="en-US" sz="48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18106" y="3919768"/>
            <a:ext cx="1297399" cy="1284485"/>
            <a:chOff x="6940252" y="2689493"/>
            <a:chExt cx="1297399" cy="1284485"/>
          </a:xfrm>
        </p:grpSpPr>
        <p:sp>
          <p:nvSpPr>
            <p:cNvPr id="17" name="Freeform 5"/>
            <p:cNvSpPr/>
            <p:nvPr/>
          </p:nvSpPr>
          <p:spPr bwMode="auto">
            <a:xfrm rot="5400000">
              <a:off x="6967655" y="2752168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40252" y="3087353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03</a:t>
              </a:r>
              <a:endParaRPr lang="zh-CN" altLang="en-US" sz="4800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31152" y="3919768"/>
            <a:ext cx="1297399" cy="1284485"/>
            <a:chOff x="9441482" y="2562069"/>
            <a:chExt cx="1297399" cy="1284485"/>
          </a:xfrm>
        </p:grpSpPr>
        <p:sp>
          <p:nvSpPr>
            <p:cNvPr id="20" name="Freeform 5"/>
            <p:cNvSpPr/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04</a:t>
              </a:r>
              <a:endParaRPr lang="zh-CN" altLang="en-US" sz="48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908720"/>
            <a:ext cx="6840760" cy="1284643"/>
            <a:chOff x="0" y="908720"/>
            <a:chExt cx="6840760" cy="1284643"/>
          </a:xfrm>
        </p:grpSpPr>
        <p:sp>
          <p:nvSpPr>
            <p:cNvPr id="28" name="流程图: 决策 27"/>
            <p:cNvSpPr/>
            <p:nvPr/>
          </p:nvSpPr>
          <p:spPr>
            <a:xfrm flipV="1">
              <a:off x="0" y="908720"/>
              <a:ext cx="6840760" cy="1284643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35681" y="1648386"/>
              <a:ext cx="3682058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2207260" y="994445"/>
              <a:ext cx="2776855" cy="6451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spc="600" dirty="0">
                  <a:solidFill>
                    <a:schemeClr val="bg1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rPr>
                <a:t>INHOUD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10060071" y="5301208"/>
            <a:ext cx="168283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Energiebesparing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0244199" y="3919768"/>
            <a:ext cx="1297399" cy="1284485"/>
            <a:chOff x="9441482" y="2562069"/>
            <a:chExt cx="1297399" cy="1284485"/>
          </a:xfrm>
        </p:grpSpPr>
        <p:sp>
          <p:nvSpPr>
            <p:cNvPr id="25" name="Freeform 5"/>
            <p:cNvSpPr/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4800" dirty="0"/>
                <a:t>05</a:t>
              </a:r>
              <a:endParaRPr lang="zh-CN" altLang="en-US" sz="48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99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325228" y="662132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1414780" y="4620895"/>
            <a:ext cx="7621270" cy="11068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66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Bedankt</a:t>
            </a:r>
          </a:p>
        </p:txBody>
      </p:sp>
      <p:sp>
        <p:nvSpPr>
          <p:cNvPr id="9" name="流程图: 决策 8"/>
          <p:cNvSpPr/>
          <p:nvPr/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45"/>
          <p:cNvSpPr txBox="1"/>
          <p:nvPr/>
        </p:nvSpPr>
        <p:spPr>
          <a:xfrm>
            <a:off x="1513556" y="5714839"/>
            <a:ext cx="4869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Science and technology is the first productive force, 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方正细圆简体" pitchFamily="2" charset="-122"/>
              </a:rPr>
              <a:t>the people are the first resource</a:t>
            </a:r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800"/>
                            </p:stCondLst>
                            <p:childTnLst>
                              <p:par>
                                <p:cTn id="5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228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Company introduction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3709240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2394046"/>
            <a:ext cx="4186594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Profiel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>
            <a:off x="5624367" y="1914120"/>
            <a:ext cx="2703087" cy="3456384"/>
          </a:xfrm>
          <a:prstGeom prst="flowChartDelay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3175211" y="3224771"/>
            <a:ext cx="5709727" cy="835083"/>
          </a:xfrm>
          <a:prstGeom prst="rect">
            <a:avLst/>
          </a:prstGeom>
        </p:spPr>
      </p:pic>
      <p:sp>
        <p:nvSpPr>
          <p:cNvPr id="4" name="流程图: 延期 3"/>
          <p:cNvSpPr/>
          <p:nvPr/>
        </p:nvSpPr>
        <p:spPr>
          <a:xfrm>
            <a:off x="8512316" y="1914120"/>
            <a:ext cx="2703087" cy="3456384"/>
          </a:xfrm>
          <a:prstGeom prst="flowChartDelay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6063160" y="3224771"/>
            <a:ext cx="5709727" cy="8350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4950" y="3275330"/>
            <a:ext cx="536384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1600" dirty="0"/>
              <a:t>Yunyu</a:t>
            </a:r>
            <a:r>
              <a:rPr sz="1600" dirty="0"/>
              <a:t> hebben gewerkt aan zonne-thermische onderzoek voor meer dan 16 jaar, fotovoltaïsche systeem onderzoek voor meer dan 6 jaar, fotovoltaïsche zonne-thermische geïntegreerd systeem onderzoek voor meer dan 4 jaar, won een aantal binnenlandse uitvinding patenten, Jiaxing Gyunyu zonne gericht op grootschalige productie en de gehele fotovoltaïsche zonne-thermische systeem ontwerp onderzoek en installatie, voor de nationale koolstof-neutrale, koolstof-piek toe te voegen bakstenen en tegels.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62585" y="2625725"/>
            <a:ext cx="5073650" cy="443865"/>
            <a:chOff x="8873322" y="1821077"/>
            <a:chExt cx="3190475" cy="443865"/>
          </a:xfrm>
        </p:grpSpPr>
        <p:sp>
          <p:nvSpPr>
            <p:cNvPr id="8" name="矩形 7"/>
            <p:cNvSpPr/>
            <p:nvPr/>
          </p:nvSpPr>
          <p:spPr>
            <a:xfrm>
              <a:off x="8873322" y="1821077"/>
              <a:ext cx="3190475" cy="44386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文本框 53"/>
            <p:cNvSpPr txBox="1"/>
            <p:nvPr/>
          </p:nvSpPr>
          <p:spPr>
            <a:xfrm>
              <a:off x="8873322" y="1832507"/>
              <a:ext cx="313504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Jiaxing Yunyu New Energy Co.Ltd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23206" y="169476"/>
            <a:ext cx="20196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Profiel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3452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Photovoltaic/ thermal solar system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446250" y="3938965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192520" y="2393950"/>
            <a:ext cx="466661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PVT-Tech </a:t>
            </a:r>
            <a:endParaRPr lang="zh-CN" altLang="en-US" sz="7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 bldLvl="0" animBg="1"/>
      <p:bldP spid="35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654" y="169476"/>
            <a:ext cx="2520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</a:t>
            </a:r>
          </a:p>
        </p:txBody>
      </p:sp>
      <p:sp>
        <p:nvSpPr>
          <p:cNvPr id="3" name="矩形 2"/>
          <p:cNvSpPr/>
          <p:nvPr/>
        </p:nvSpPr>
        <p:spPr>
          <a:xfrm>
            <a:off x="6298227" y="3662769"/>
            <a:ext cx="3037338" cy="210661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38821" y="1472019"/>
            <a:ext cx="3103780" cy="210661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5"/>
          <p:cNvGrpSpPr/>
          <p:nvPr/>
        </p:nvGrpSpPr>
        <p:grpSpPr bwMode="auto">
          <a:xfrm>
            <a:off x="5471139" y="1510119"/>
            <a:ext cx="4872539" cy="2106613"/>
            <a:chOff x="5831780" y="1788244"/>
            <a:chExt cx="3895118" cy="1684286"/>
          </a:xfrm>
          <a:solidFill>
            <a:srgbClr val="09C989"/>
          </a:solidFill>
        </p:grpSpPr>
        <p:sp>
          <p:nvSpPr>
            <p:cNvPr id="6" name="Rectangle 1"/>
            <p:cNvSpPr/>
            <p:nvPr/>
          </p:nvSpPr>
          <p:spPr bwMode="auto">
            <a:xfrm>
              <a:off x="6075438" y="1788244"/>
              <a:ext cx="3651460" cy="168428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812088" y="3002295"/>
              <a:ext cx="286849" cy="247465"/>
            </a:xfrm>
            <a:prstGeom prst="triangl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5"/>
          <p:cNvGrpSpPr/>
          <p:nvPr/>
        </p:nvGrpSpPr>
        <p:grpSpPr bwMode="auto">
          <a:xfrm>
            <a:off x="1702716" y="3624669"/>
            <a:ext cx="4886024" cy="2182813"/>
            <a:chOff x="5907365" y="1787673"/>
            <a:chExt cx="3905900" cy="1745210"/>
          </a:xfrm>
          <a:solidFill>
            <a:srgbClr val="05B32E"/>
          </a:solidFill>
        </p:grpSpPr>
        <p:sp>
          <p:nvSpPr>
            <p:cNvPr id="9" name="Rectangle 1"/>
            <p:cNvSpPr/>
            <p:nvPr/>
          </p:nvSpPr>
          <p:spPr bwMode="auto">
            <a:xfrm flipH="1">
              <a:off x="5907365" y="1787673"/>
              <a:ext cx="3663510" cy="174521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0" name="等腰三角形 9"/>
            <p:cNvSpPr/>
            <p:nvPr/>
          </p:nvSpPr>
          <p:spPr>
            <a:xfrm rot="5400000" flipH="1">
              <a:off x="9545474" y="3002357"/>
              <a:ext cx="288118" cy="247465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814041" y="1503834"/>
            <a:ext cx="4457630" cy="19233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PVT-technologie is een technologie van PV, thermische zonne-integratie, gecombineerde warmte-en energievoorziening, traditionele PVT-panelen, 100% van de zonnestraling aan de PVT-panelen, de PVT-panelen zal slechts ongeveer 17-23% van de energie in elektriciteit, de resterende 5% gereflecteerd weg, de resterende 65%-70% van de zonne-energie in de vorm van afval warmte wordt geabsorbeerd door de traditionele PVT-panelen om warmte te genereren, en ten slotte verdeeld in de lucht, maar onze De PVT-technologie zorgt voor een hoger totaal rendement en een betere benutting van het zonnespectrum.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91970" y="3644900"/>
            <a:ext cx="4509135" cy="2082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 PVT-panelen absorberen de afvalwarmte van de PVT-panelen en zorgen tegelijkertijd voor een koelingseffect van de PVT-panelen, waardoor de vermogensafzet van de panelen het hele jaar door met ongeveer 11% toeneemt, en tot 21% in de zomer. Het rendement van de meeste PV-cellen (bv. op siliciumbasis) daalt naarmate de celtemperatuur stijgt. Het is bewezen dat voor elke kelvin die de temperatuur van de PV-cel stijgt, het PV-omzettingsrendement met 0,2%-0,5% daalt.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6095206" y="3413647"/>
            <a:ext cx="401064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134766" y="5733256"/>
            <a:ext cx="32724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550590" y="5300972"/>
            <a:ext cx="11089232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Fotovoltaïsche zonnepanelen kunnen alleen volledig in elektriciteit worden omgezet als de temperatuur goed is. Onze PVT-panelen geven fotovoltaïsche panelen een lagere oppervlaktetemperatuur en verhogen de efficiëntie van de elektriciteitsopwekking.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03164" y="169476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</a:t>
            </a:r>
          </a:p>
        </p:txBody>
      </p:sp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12" y="1052736"/>
            <a:ext cx="7315781" cy="4218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3164" y="189161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-Tech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750" y="1772816"/>
            <a:ext cx="4911906" cy="45513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358" y="1439688"/>
            <a:ext cx="2446917" cy="48553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03164" y="940577"/>
            <a:ext cx="7315781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</a:t>
            </a:r>
            <a:r>
              <a:rPr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tructuur van PVT-panelen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3164" y="169476"/>
            <a:ext cx="26642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</a:t>
            </a:r>
          </a:p>
        </p:txBody>
      </p:sp>
      <p:pic>
        <p:nvPicPr>
          <p:cNvPr id="8" name="图片 7" descr="电脑游戏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4" y="1184683"/>
            <a:ext cx="9472386" cy="4914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c4MTRlODIxYzE0ZTRmZTZmYzRkY2ZlNjc0MGFjMj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1030</Words>
  <Application>Microsoft Office PowerPoint</Application>
  <PresentationFormat>自定义</PresentationFormat>
  <Paragraphs>134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锐字荣光黑简1.0</vt:lpstr>
      <vt:lpstr>微软雅黑</vt:lpstr>
      <vt:lpstr>Arial</vt:lpstr>
      <vt:lpstr>Arial Black</vt:lpstr>
      <vt:lpstr>Calibri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公司简介</dc:title>
  <dc:creator>第一PPT</dc:creator>
  <cp:keywords>www.1ppt.com</cp:keywords>
  <dc:description>www.1ppt.com</dc:description>
  <cp:lastModifiedBy>li qianfei</cp:lastModifiedBy>
  <cp:revision>324</cp:revision>
  <dcterms:created xsi:type="dcterms:W3CDTF">2016-04-14T03:39:00Z</dcterms:created>
  <dcterms:modified xsi:type="dcterms:W3CDTF">2022-05-20T03:52:36Z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9629577EA5BD499B9F3DE569266263CC</vt:lpwstr>
  </property>
  <property fmtid="{D5CDD505-2E9C-101B-9397-08002B2CF9AE}" pid="3" name="KSOProductBuildVer">
    <vt:lpwstr>2052-11.1.0.11744</vt:lpwstr>
  </property>
</Properties>
</file>