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83" r:id="rId3"/>
    <p:sldId id="286" r:id="rId4"/>
    <p:sldId id="284" r:id="rId5"/>
    <p:sldId id="325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289" r:id="rId20"/>
    <p:sldId id="340" r:id="rId21"/>
    <p:sldId id="323" r:id="rId22"/>
  </p:sldIdLst>
  <p:sldSz cx="12190413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E7E7E7"/>
    <a:srgbClr val="D6D6D6"/>
    <a:srgbClr val="19C3FF"/>
    <a:srgbClr val="00C0A9"/>
    <a:srgbClr val="00A1DA"/>
    <a:srgbClr val="FF6600"/>
    <a:srgbClr val="FFFFFF"/>
    <a:srgbClr val="F9FF0D"/>
    <a:srgbClr val="E9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2" autoAdjust="0"/>
    <p:restoredTop sz="93080" autoAdjust="0"/>
  </p:normalViewPr>
  <p:slideViewPr>
    <p:cSldViewPr>
      <p:cViewPr>
        <p:scale>
          <a:sx n="75" d="100"/>
          <a:sy n="75" d="100"/>
        </p:scale>
        <p:origin x="1068" y="75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3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545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829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669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01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90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748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952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516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809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22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637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633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545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128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43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041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905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879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431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330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3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0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31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1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1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7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9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84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5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5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8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13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5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6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04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7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8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77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90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1958117" y="5445224"/>
            <a:ext cx="246810" cy="7200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1958117" y="6165304"/>
            <a:ext cx="246810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49080" y="764704"/>
            <a:ext cx="11449272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  <a:effectLst>
            <a:outerShdw dist="25400" dir="5400000" algn="t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313570" y="168029"/>
            <a:ext cx="246810" cy="2468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560380" y="414839"/>
            <a:ext cx="246810" cy="246810"/>
          </a:xfrm>
          <a:prstGeom prst="rect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1B9AC9E-E3AA-8465-44B5-43D1A7997836}"/>
              </a:ext>
            </a:extLst>
          </p:cNvPr>
          <p:cNvSpPr/>
          <p:nvPr userDrawn="1"/>
        </p:nvSpPr>
        <p:spPr>
          <a:xfrm>
            <a:off x="10851972" y="314346"/>
            <a:ext cx="1093995" cy="36933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第 </a:t>
            </a:r>
            <a:fld id="{2EEF1883-7A0E-4F66-9932-E581691AD397}" type="slidenum"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pPr algn="ctr">
                <a:defRPr/>
              </a:pPr>
              <a:t>‹#›</a:t>
            </a:fld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34283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2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.png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A_图片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17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A_图片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7317" y="-10667"/>
            <a:ext cx="12190410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PA_文本框 3"/>
          <p:cNvSpPr txBox="1"/>
          <p:nvPr>
            <p:custDataLst>
              <p:tags r:id="rId3"/>
            </p:custDataLst>
          </p:nvPr>
        </p:nvSpPr>
        <p:spPr>
          <a:xfrm>
            <a:off x="504583" y="4910336"/>
            <a:ext cx="5734635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88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微软雅黑" pitchFamily="34" charset="-122"/>
                <a:ea typeface="微软雅黑" pitchFamily="34" charset="-122"/>
              </a:rPr>
              <a:t>PVT</a:t>
            </a:r>
            <a:r>
              <a:rPr lang="ar-JO" altLang="zh-CN" sz="8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نظام</a:t>
            </a:r>
            <a:endParaRPr lang="zh-CN" altLang="en-US" sz="8800" b="1" kern="2200" spc="600" dirty="0"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44000">
                    <a:srgbClr val="0070C0">
                      <a:shade val="67500"/>
                      <a:satMod val="115000"/>
                    </a:srgbClr>
                  </a:gs>
                  <a:gs pos="75000">
                    <a:srgbClr val="00B0F0"/>
                  </a:gs>
                  <a:gs pos="56000">
                    <a:srgbClr val="0070C0">
                      <a:shade val="100000"/>
                      <a:satMod val="115000"/>
                    </a:srgbClr>
                  </a:gs>
                </a:gsLst>
                <a:lin ang="18000000" scaled="0"/>
                <a:tileRect/>
              </a:gra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PA_文本框 3"/>
          <p:cNvSpPr txBox="1"/>
          <p:nvPr>
            <p:custDataLst>
              <p:tags r:id="rId4"/>
            </p:custDataLst>
          </p:nvPr>
        </p:nvSpPr>
        <p:spPr>
          <a:xfrm>
            <a:off x="5996117" y="5557696"/>
            <a:ext cx="50735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1"/>
            <a:r>
              <a:rPr lang="ar-JO" altLang="zh-CN" sz="24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شركة جياشينغ جينيو للطاقة الحديثة المحدودة</a:t>
            </a:r>
            <a:endParaRPr lang="zh-CN" altLang="en-US" sz="24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PA_Flowchart: Decision 8"/>
          <p:cNvSpPr/>
          <p:nvPr>
            <p:custDataLst>
              <p:tags r:id="rId5"/>
            </p:custDataLst>
          </p:nvPr>
        </p:nvSpPr>
        <p:spPr>
          <a:xfrm>
            <a:off x="8903518" y="311211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Flowchart: Decision 10"/>
          <p:cNvSpPr/>
          <p:nvPr>
            <p:custDataLst>
              <p:tags r:id="rId6"/>
            </p:custDataLst>
          </p:nvPr>
        </p:nvSpPr>
        <p:spPr>
          <a:xfrm>
            <a:off x="7685671" y="414892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PA_Flowchart: Decision 13"/>
          <p:cNvSpPr/>
          <p:nvPr>
            <p:custDataLst>
              <p:tags r:id="rId7"/>
            </p:custDataLst>
          </p:nvPr>
        </p:nvSpPr>
        <p:spPr>
          <a:xfrm>
            <a:off x="8083240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PA_Flowchart: Decision 14"/>
          <p:cNvSpPr/>
          <p:nvPr>
            <p:custDataLst>
              <p:tags r:id="rId8"/>
            </p:custDataLst>
          </p:nvPr>
        </p:nvSpPr>
        <p:spPr>
          <a:xfrm>
            <a:off x="10525794" y="292453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Flowchart: Decision 16"/>
          <p:cNvSpPr/>
          <p:nvPr>
            <p:custDataLst>
              <p:tags r:id="rId9"/>
            </p:custDataLst>
          </p:nvPr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PA_文本框 3"/>
          <p:cNvSpPr txBox="1"/>
          <p:nvPr>
            <p:custDataLst>
              <p:tags r:id="rId10"/>
            </p:custDataLst>
          </p:nvPr>
        </p:nvSpPr>
        <p:spPr>
          <a:xfrm>
            <a:off x="5883910" y="4869160"/>
            <a:ext cx="273157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1"/>
            <a:r>
              <a:rPr lang="ar-JO" altLang="zh-CN" sz="20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| التركيز | الجودة | النزاهة |</a:t>
            </a:r>
            <a:endParaRPr lang="zh-CN" altLang="en-US" sz="20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PA_直接连接符 12"/>
          <p:cNvCxnSpPr/>
          <p:nvPr>
            <p:custDataLst>
              <p:tags r:id="rId11"/>
            </p:custDataLst>
          </p:nvPr>
        </p:nvCxnSpPr>
        <p:spPr>
          <a:xfrm>
            <a:off x="5651605" y="4799678"/>
            <a:ext cx="0" cy="1603086"/>
          </a:xfrm>
          <a:prstGeom prst="line">
            <a:avLst/>
          </a:prstGeom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_Flowchart: Decision 20"/>
          <p:cNvSpPr/>
          <p:nvPr>
            <p:custDataLst>
              <p:tags r:id="rId12"/>
            </p:custDataLst>
          </p:nvPr>
        </p:nvSpPr>
        <p:spPr>
          <a:xfrm>
            <a:off x="10943632" y="3122133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PA_文本框 45"/>
          <p:cNvSpPr txBox="1"/>
          <p:nvPr>
            <p:custDataLst>
              <p:tags r:id="rId13"/>
            </p:custDataLst>
          </p:nvPr>
        </p:nvSpPr>
        <p:spPr>
          <a:xfrm>
            <a:off x="5989943" y="6022449"/>
            <a:ext cx="4869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altLang="zh-CN" sz="16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ea typeface="方正细圆简体" pitchFamily="2" charset="-122"/>
              </a:rPr>
              <a:t>العلم والتكنولوجيا هما القوة المنتجة الأولى ،</a:t>
            </a:r>
          </a:p>
          <a:p>
            <a:pPr algn="r" rtl="1"/>
            <a:r>
              <a:rPr lang="ar-JO" altLang="zh-CN" sz="16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ea typeface="方正细圆简体" pitchFamily="2" charset="-122"/>
              </a:rPr>
              <a:t>الناس هم المورد الأول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Arial Black" pitchFamily="34" charset="0"/>
              <a:ea typeface="方正细圆简体" pitchFamily="2" charset="-122"/>
            </a:endParaRPr>
          </a:p>
        </p:txBody>
      </p:sp>
      <p:sp>
        <p:nvSpPr>
          <p:cNvPr id="23" name="PA_Flowchart: Decision 22"/>
          <p:cNvSpPr/>
          <p:nvPr>
            <p:custDataLst>
              <p:tags r:id="rId14"/>
            </p:custDataLst>
          </p:nvPr>
        </p:nvSpPr>
        <p:spPr>
          <a:xfrm>
            <a:off x="11193456" y="4536909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76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200"/>
                            </p:stCondLst>
                            <p:childTnLst>
                              <p:par>
                                <p:cTn id="62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/>
      <p:bldP spid="21" grpId="0" animBg="1"/>
      <p:bldP spid="20" grpId="0"/>
      <p:bldP spid="23" grpId="0" animBg="1"/>
      <p:bldP spid="2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9091912" y="3532366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JO" altLang="zh-CN" dirty="0">
                <a:solidFill>
                  <a:schemeClr val="accent5">
                    <a:lumMod val="50000"/>
                  </a:schemeClr>
                </a:solidFill>
              </a:rPr>
              <a:t>نطاق التطبيق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03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5807174" y="2213042"/>
            <a:ext cx="662356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PVT</a:t>
            </a:r>
            <a:r>
              <a:rPr lang="ar-JO" altLang="zh-CN" sz="72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نطاق تطبيق</a:t>
            </a:r>
          </a:p>
        </p:txBody>
      </p:sp>
    </p:spTree>
    <p:extLst>
      <p:ext uri="{BB962C8B-B14F-4D97-AF65-F5344CB8AC3E}">
        <p14:creationId xmlns:p14="http://schemas.microsoft.com/office/powerpoint/2010/main" val="142093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/>
      <p:bldP spid="3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646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PVT</a:t>
            </a:r>
            <a:r>
              <a:rPr lang="ar-JO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نطاق تطبيق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1E335B7D-5CB5-E363-0F14-285B52D38333}"/>
              </a:ext>
            </a:extLst>
          </p:cNvPr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BE9BD23F-DC91-FF0A-0326-1C8E9DF122DE}"/>
              </a:ext>
            </a:extLst>
          </p:cNvPr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64D13B5-B5A5-85B2-4BF0-EAA280185B4A}"/>
              </a:ext>
            </a:extLst>
          </p:cNvPr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9F6F8130-FB70-BFC8-3A20-36F3F38DD0F2}"/>
              </a:ext>
            </a:extLst>
          </p:cNvPr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6" name="TextBox 5">
            <a:extLst>
              <a:ext uri="{FF2B5EF4-FFF2-40B4-BE49-F238E27FC236}">
                <a16:creationId xmlns:a16="http://schemas.microsoft.com/office/drawing/2014/main" id="{987DB222-FCE7-9EF1-4AAE-CAF16C40542D}"/>
              </a:ext>
            </a:extLst>
          </p:cNvPr>
          <p:cNvSpPr txBox="1"/>
          <p:nvPr/>
        </p:nvSpPr>
        <p:spPr>
          <a:xfrm>
            <a:off x="9115231" y="924230"/>
            <a:ext cx="284400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04 تدفئة الغرف والمزارع والتدفئة العامة والتسميد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7" name="TextBox 6">
            <a:extLst>
              <a:ext uri="{FF2B5EF4-FFF2-40B4-BE49-F238E27FC236}">
                <a16:creationId xmlns:a16="http://schemas.microsoft.com/office/drawing/2014/main" id="{69392547-8563-0E5E-14E5-1C241C7D5E47}"/>
              </a:ext>
            </a:extLst>
          </p:cNvPr>
          <p:cNvSpPr txBox="1"/>
          <p:nvPr/>
        </p:nvSpPr>
        <p:spPr>
          <a:xfrm>
            <a:off x="305075" y="878064"/>
            <a:ext cx="28440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20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01 التدفئة والماء الساخن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TextBox 7">
            <a:extLst>
              <a:ext uri="{FF2B5EF4-FFF2-40B4-BE49-F238E27FC236}">
                <a16:creationId xmlns:a16="http://schemas.microsoft.com/office/drawing/2014/main" id="{0F0A3FEF-C831-5F99-4B26-67496AEFA37B}"/>
              </a:ext>
            </a:extLst>
          </p:cNvPr>
          <p:cNvSpPr txBox="1"/>
          <p:nvPr/>
        </p:nvSpPr>
        <p:spPr>
          <a:xfrm>
            <a:off x="3241794" y="924230"/>
            <a:ext cx="284400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02 حمام سباحة مدفأ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9" name="TextBox 8">
            <a:extLst>
              <a:ext uri="{FF2B5EF4-FFF2-40B4-BE49-F238E27FC236}">
                <a16:creationId xmlns:a16="http://schemas.microsoft.com/office/drawing/2014/main" id="{B9BB5551-1CEE-E248-2788-0FFE9C2C15DB}"/>
              </a:ext>
            </a:extLst>
          </p:cNvPr>
          <p:cNvSpPr txBox="1"/>
          <p:nvPr/>
        </p:nvSpPr>
        <p:spPr>
          <a:xfrm>
            <a:off x="6178513" y="924230"/>
            <a:ext cx="284400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03 الماء الساخن والتدفئة للمدارس والمستشفيات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pic>
        <p:nvPicPr>
          <p:cNvPr id="70" name="图片 69" descr="图示&#10;&#10;描述已自动生成">
            <a:extLst>
              <a:ext uri="{FF2B5EF4-FFF2-40B4-BE49-F238E27FC236}">
                <a16:creationId xmlns:a16="http://schemas.microsoft.com/office/drawing/2014/main" id="{1312BF5D-1170-0511-BEE6-B84647547D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7" y="1846912"/>
            <a:ext cx="11521440" cy="41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63">
            <a:extLst>
              <a:ext uri="{FF2B5EF4-FFF2-40B4-BE49-F238E27FC236}">
                <a16:creationId xmlns:a16="http://schemas.microsoft.com/office/drawing/2014/main" id="{B07DCB53-6EE2-5BF5-D659-466CE902B74D}"/>
              </a:ext>
            </a:extLst>
          </p:cNvPr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1E335B7D-5CB5-E363-0F14-285B52D38333}"/>
              </a:ext>
            </a:extLst>
          </p:cNvPr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BE9BD23F-DC91-FF0A-0326-1C8E9DF122DE}"/>
              </a:ext>
            </a:extLst>
          </p:cNvPr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9F6F8130-FB70-BFC8-3A20-36F3F38DD0F2}"/>
              </a:ext>
            </a:extLst>
          </p:cNvPr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69CB407-ACCF-4049-8DD7-ADBA4777C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880" y="1224533"/>
            <a:ext cx="10470652" cy="5526086"/>
          </a:xfrm>
          <a:prstGeom prst="rect">
            <a:avLst/>
          </a:prstGeom>
        </p:spPr>
      </p:pic>
      <p:pic>
        <p:nvPicPr>
          <p:cNvPr id="14" name="图片 13" descr="C:/Users/Administrator/AppData/Roaming/JisuOffice/ETemp/37912_18796320/fImage28149519403723.jpeg">
            <a:extLst>
              <a:ext uri="{FF2B5EF4-FFF2-40B4-BE49-F238E27FC236}">
                <a16:creationId xmlns:a16="http://schemas.microsoft.com/office/drawing/2014/main" id="{6C54457C-1D8F-3C46-DC44-E6991F535B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77" y="1272540"/>
            <a:ext cx="2896235" cy="215646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15B449F-1ABB-EDB3-8D58-0FCBE1C61E37}"/>
              </a:ext>
            </a:extLst>
          </p:cNvPr>
          <p:cNvSpPr txBox="1"/>
          <p:nvPr/>
        </p:nvSpPr>
        <p:spPr>
          <a:xfrm>
            <a:off x="1054646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PVT</a:t>
            </a:r>
            <a:r>
              <a:rPr lang="ar-JO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نطاق تطبيق</a:t>
            </a:r>
          </a:p>
        </p:txBody>
      </p:sp>
      <p:sp>
        <p:nvSpPr>
          <p:cNvPr id="21" name="矩形 62">
            <a:extLst>
              <a:ext uri="{FF2B5EF4-FFF2-40B4-BE49-F238E27FC236}">
                <a16:creationId xmlns:a16="http://schemas.microsoft.com/office/drawing/2014/main" id="{783EDBD0-66B8-8407-27BF-4B8C7D3255D1}"/>
              </a:ext>
            </a:extLst>
          </p:cNvPr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A391EFDF-6668-5AB9-840B-8C2E324C8A64}"/>
              </a:ext>
            </a:extLst>
          </p:cNvPr>
          <p:cNvSpPr txBox="1"/>
          <p:nvPr/>
        </p:nvSpPr>
        <p:spPr>
          <a:xfrm>
            <a:off x="9115231" y="924230"/>
            <a:ext cx="284400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04 تدفئة الغرف والمزارع والتدفئة العامة والتسميد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E789D392-8674-86DD-24D0-B7E12C313024}"/>
              </a:ext>
            </a:extLst>
          </p:cNvPr>
          <p:cNvSpPr txBox="1"/>
          <p:nvPr/>
        </p:nvSpPr>
        <p:spPr>
          <a:xfrm>
            <a:off x="305075" y="878064"/>
            <a:ext cx="28440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20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01 التدفئة والماء الساخن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BFF75BE9-802F-EDAA-5532-B92B42EF2607}"/>
              </a:ext>
            </a:extLst>
          </p:cNvPr>
          <p:cNvSpPr txBox="1"/>
          <p:nvPr/>
        </p:nvSpPr>
        <p:spPr>
          <a:xfrm>
            <a:off x="3241794" y="924230"/>
            <a:ext cx="284400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02 حمام سباحة مدفأ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C3A946CE-25FC-6572-FB74-4770D3878F2F}"/>
              </a:ext>
            </a:extLst>
          </p:cNvPr>
          <p:cNvSpPr txBox="1"/>
          <p:nvPr/>
        </p:nvSpPr>
        <p:spPr>
          <a:xfrm>
            <a:off x="6178513" y="924230"/>
            <a:ext cx="284400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03 الماء الساخن والتدفئة للمدارس والمستشفيات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32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1E335B7D-5CB5-E363-0F14-285B52D38333}"/>
              </a:ext>
            </a:extLst>
          </p:cNvPr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BE9BD23F-DC91-FF0A-0326-1C8E9DF122DE}"/>
              </a:ext>
            </a:extLst>
          </p:cNvPr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64D13B5-B5A5-85B2-4BF0-EAA280185B4A}"/>
              </a:ext>
            </a:extLst>
          </p:cNvPr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9F6F8130-FB70-BFC8-3A20-36F3F38DD0F2}"/>
              </a:ext>
            </a:extLst>
          </p:cNvPr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FA31A99-8581-23EF-CF1F-EC68A55730D8}"/>
              </a:ext>
            </a:extLst>
          </p:cNvPr>
          <p:cNvGrpSpPr/>
          <p:nvPr/>
        </p:nvGrpSpPr>
        <p:grpSpPr>
          <a:xfrm>
            <a:off x="406574" y="1772816"/>
            <a:ext cx="11058704" cy="4729536"/>
            <a:chOff x="622191" y="1179334"/>
            <a:chExt cx="11058704" cy="4729536"/>
          </a:xfrm>
        </p:grpSpPr>
        <p:pic>
          <p:nvPicPr>
            <p:cNvPr id="16" name="图片 15" descr="C:/Users/Administrator/AppData/Roaming/JisuOffice/ETemp/41676_14956432/fImage598942327558.jpeg">
              <a:extLst>
                <a:ext uri="{FF2B5EF4-FFF2-40B4-BE49-F238E27FC236}">
                  <a16:creationId xmlns:a16="http://schemas.microsoft.com/office/drawing/2014/main" id="{EA8A7060-FBE1-6B32-52C9-7A4E472FC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191" y="1197160"/>
              <a:ext cx="8376035" cy="4711710"/>
            </a:xfrm>
            <a:prstGeom prst="rect">
              <a:avLst/>
            </a:prstGeom>
            <a:noFill/>
          </p:spPr>
        </p:pic>
        <p:pic>
          <p:nvPicPr>
            <p:cNvPr id="17" name="图片 16" descr="C:/Users/Administrator/AppData/Roaming/JisuOffice/ETemp/37912_18796320/fImage26037319394470.jpeg">
              <a:extLst>
                <a:ext uri="{FF2B5EF4-FFF2-40B4-BE49-F238E27FC236}">
                  <a16:creationId xmlns:a16="http://schemas.microsoft.com/office/drawing/2014/main" id="{B562D1BC-432A-6A30-3819-DEA5B4B5F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545" y="1179334"/>
              <a:ext cx="2800350" cy="2108835"/>
            </a:xfrm>
            <a:prstGeom prst="rect">
              <a:avLst/>
            </a:prstGeom>
            <a:noFill/>
          </p:spPr>
        </p:pic>
        <p:pic>
          <p:nvPicPr>
            <p:cNvPr id="18" name="图片 17" descr="C:/Users/Administrator/AppData/Roaming/JisuOffice/ETemp/37912_18796320/fImage60996519418243.jpeg">
              <a:extLst>
                <a:ext uri="{FF2B5EF4-FFF2-40B4-BE49-F238E27FC236}">
                  <a16:creationId xmlns:a16="http://schemas.microsoft.com/office/drawing/2014/main" id="{D0F03ADE-8302-9AF9-463B-BB880BA7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545" y="3726479"/>
              <a:ext cx="2800350" cy="2182391"/>
            </a:xfrm>
            <a:prstGeom prst="rect">
              <a:avLst/>
            </a:prstGeom>
            <a:noFill/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49A9CFC-BE0E-11CB-C3F0-F1F27E64BB37}"/>
              </a:ext>
            </a:extLst>
          </p:cNvPr>
          <p:cNvSpPr txBox="1"/>
          <p:nvPr/>
        </p:nvSpPr>
        <p:spPr>
          <a:xfrm>
            <a:off x="1054646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PVT</a:t>
            </a:r>
            <a:r>
              <a:rPr lang="ar-JO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نطاق تطبيق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1A4C1610-2650-040B-255D-696F8181352E}"/>
              </a:ext>
            </a:extLst>
          </p:cNvPr>
          <p:cNvSpPr txBox="1"/>
          <p:nvPr/>
        </p:nvSpPr>
        <p:spPr>
          <a:xfrm>
            <a:off x="9115231" y="924230"/>
            <a:ext cx="284400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04 تدفئة الغرف والمزارع والتدفئة العامة والتسميد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61BABBD8-2EDA-466B-3416-14D0286F5147}"/>
              </a:ext>
            </a:extLst>
          </p:cNvPr>
          <p:cNvSpPr txBox="1"/>
          <p:nvPr/>
        </p:nvSpPr>
        <p:spPr>
          <a:xfrm>
            <a:off x="305075" y="878064"/>
            <a:ext cx="28440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20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01 التدفئة والماء الساخن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38D7DBA0-07B5-B267-75AF-7798EB45CA90}"/>
              </a:ext>
            </a:extLst>
          </p:cNvPr>
          <p:cNvSpPr txBox="1"/>
          <p:nvPr/>
        </p:nvSpPr>
        <p:spPr>
          <a:xfrm>
            <a:off x="3241794" y="924230"/>
            <a:ext cx="284400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02 حمام سباحة مدفأ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334C6414-501E-F5BA-5D74-5AD8CC04FD41}"/>
              </a:ext>
            </a:extLst>
          </p:cNvPr>
          <p:cNvSpPr txBox="1"/>
          <p:nvPr/>
        </p:nvSpPr>
        <p:spPr>
          <a:xfrm>
            <a:off x="6178513" y="924230"/>
            <a:ext cx="284400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03 الماء الساخن والتدفئة للمدارس والمستشفيات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54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电脑游戏的截图&#10;&#10;中度可信度描述已自动生成">
            <a:extLst>
              <a:ext uri="{FF2B5EF4-FFF2-40B4-BE49-F238E27FC236}">
                <a16:creationId xmlns:a16="http://schemas.microsoft.com/office/drawing/2014/main" id="{0EB9700B-2B54-4AE3-8069-8F8BD05D4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4" y="1512123"/>
            <a:ext cx="10850880" cy="5085229"/>
          </a:xfrm>
          <a:prstGeom prst="rect">
            <a:avLst/>
          </a:prstGeom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1E335B7D-5CB5-E363-0F14-285B52D38333}"/>
              </a:ext>
            </a:extLst>
          </p:cNvPr>
          <p:cNvSpPr/>
          <p:nvPr/>
        </p:nvSpPr>
        <p:spPr>
          <a:xfrm>
            <a:off x="305075" y="789246"/>
            <a:ext cx="2844000" cy="453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BE9BD23F-DC91-FF0A-0326-1C8E9DF122DE}"/>
              </a:ext>
            </a:extLst>
          </p:cNvPr>
          <p:cNvSpPr/>
          <p:nvPr/>
        </p:nvSpPr>
        <p:spPr>
          <a:xfrm>
            <a:off x="3241794" y="789246"/>
            <a:ext cx="2844000" cy="453036"/>
          </a:xfrm>
          <a:prstGeom prst="rect">
            <a:avLst/>
          </a:prstGeom>
          <a:solidFill>
            <a:srgbClr val="3B79C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64D13B5-B5A5-85B2-4BF0-EAA280185B4A}"/>
              </a:ext>
            </a:extLst>
          </p:cNvPr>
          <p:cNvSpPr/>
          <p:nvPr/>
        </p:nvSpPr>
        <p:spPr>
          <a:xfrm>
            <a:off x="6178513" y="789246"/>
            <a:ext cx="2844000" cy="453036"/>
          </a:xfrm>
          <a:prstGeom prst="rect">
            <a:avLst/>
          </a:prstGeom>
          <a:solidFill>
            <a:srgbClr val="8BA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9F6F8130-FB70-BFC8-3A20-36F3F38DD0F2}"/>
              </a:ext>
            </a:extLst>
          </p:cNvPr>
          <p:cNvSpPr/>
          <p:nvPr/>
        </p:nvSpPr>
        <p:spPr>
          <a:xfrm>
            <a:off x="9115231" y="789246"/>
            <a:ext cx="2844000" cy="453036"/>
          </a:xfrm>
          <a:prstGeom prst="rect">
            <a:avLst/>
          </a:prstGeom>
          <a:solidFill>
            <a:srgbClr val="19C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5827FD-EB36-354C-5971-1EAABCBC06B1}"/>
              </a:ext>
            </a:extLst>
          </p:cNvPr>
          <p:cNvSpPr txBox="1"/>
          <p:nvPr/>
        </p:nvSpPr>
        <p:spPr>
          <a:xfrm>
            <a:off x="1054646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PVT</a:t>
            </a:r>
            <a:r>
              <a:rPr lang="ar-JO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نطاق تطبيق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D0FF04C-1AD2-D8FC-6A97-471BC37A6996}"/>
              </a:ext>
            </a:extLst>
          </p:cNvPr>
          <p:cNvSpPr txBox="1"/>
          <p:nvPr/>
        </p:nvSpPr>
        <p:spPr>
          <a:xfrm>
            <a:off x="9115231" y="924230"/>
            <a:ext cx="284400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04 تدفئة الغرف والمزارع والتدفئة العامة والتسميد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0AAF126C-7A6A-6245-ACB9-925A9190AD16}"/>
              </a:ext>
            </a:extLst>
          </p:cNvPr>
          <p:cNvSpPr txBox="1"/>
          <p:nvPr/>
        </p:nvSpPr>
        <p:spPr>
          <a:xfrm>
            <a:off x="305075" y="878064"/>
            <a:ext cx="28440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20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01 التدفئة والماء الساخن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834E4349-648D-13D7-FFB3-A552C263BB4B}"/>
              </a:ext>
            </a:extLst>
          </p:cNvPr>
          <p:cNvSpPr txBox="1"/>
          <p:nvPr/>
        </p:nvSpPr>
        <p:spPr>
          <a:xfrm>
            <a:off x="3241794" y="924230"/>
            <a:ext cx="284400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02 حمام سباحة مدفأ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18298498-671D-CF17-E7CE-D2E88FE878A2}"/>
              </a:ext>
            </a:extLst>
          </p:cNvPr>
          <p:cNvSpPr txBox="1"/>
          <p:nvPr/>
        </p:nvSpPr>
        <p:spPr>
          <a:xfrm>
            <a:off x="6178513" y="924230"/>
            <a:ext cx="284400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 rtl="1"/>
            <a:r>
              <a:rPr lang="ar-JO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03 الماء الساخن والتدفئة للمدارس والمستشفيات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5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04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054860" y="1962706"/>
            <a:ext cx="6005308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1"/>
            <a:r>
              <a:rPr lang="ar-JO" altLang="zh-CN" sz="4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أحدث شبكة منطقة موزعة   </a:t>
            </a:r>
            <a:r>
              <a:rPr lang="en-US" altLang="zh-CN" sz="4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PVT  </a:t>
            </a:r>
            <a:r>
              <a:rPr lang="ar-JO" altLang="zh-CN" sz="4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أربعة في واحد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8FF7244-75F2-5F50-0CB3-70215188A9B0}"/>
              </a:ext>
            </a:extLst>
          </p:cNvPr>
          <p:cNvSpPr/>
          <p:nvPr/>
        </p:nvSpPr>
        <p:spPr>
          <a:xfrm>
            <a:off x="7805731" y="3532366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JO" altLang="zh-CN" dirty="0">
                <a:solidFill>
                  <a:schemeClr val="accent5">
                    <a:lumMod val="50000"/>
                  </a:schemeClr>
                </a:solidFill>
              </a:rPr>
              <a:t>أربعة في شبكة إقليمية واحدة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61183B6-3891-DF66-1141-1C032A09F027}"/>
              </a:ext>
            </a:extLst>
          </p:cNvPr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C191ABB-B2F2-179F-42FD-07D67A4D9DC3}"/>
                </a:ext>
              </a:extLst>
            </p:cNvPr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65AAAF9-E7D1-5620-204A-418033513988}"/>
                </a:ext>
              </a:extLst>
            </p:cNvPr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792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5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5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/>
      <p:bldP spid="35" grpId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103164" y="169476"/>
            <a:ext cx="6360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أحدث شبكة منطقة موزعة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r>
              <a:rPr lang="ar-JO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أربعة في واحد</a:t>
            </a:r>
          </a:p>
        </p:txBody>
      </p:sp>
      <p:sp>
        <p:nvSpPr>
          <p:cNvPr id="47" name="矩形 46"/>
          <p:cNvSpPr/>
          <p:nvPr/>
        </p:nvSpPr>
        <p:spPr>
          <a:xfrm>
            <a:off x="550590" y="5373216"/>
            <a:ext cx="11089232" cy="1418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r" rtl="1">
              <a:lnSpc>
                <a:spcPct val="150000"/>
              </a:lnSpc>
            </a:pPr>
            <a:r>
              <a:rPr lang="ar-JO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يوفر اقتران متعدد التقنيات الأصلي باستخدام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PVT </a:t>
            </a:r>
            <a:r>
              <a:rPr lang="ar-JO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، </a:t>
            </a:r>
            <a:r>
              <a:rPr lang="ar-JO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ومضخة حرارية ، وتخزين للطاقة عبر المواسم ، ونظام أربعة في واحد لتوليد الطاقة والتدفئة والتبريد وإمدادات المياه الساخنة. إضافة لتوفير مجموعة متكاملة من المنتجات والتصميم والتركيب وخدمات ما بعد البيع.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617F5F0-7637-E130-7F7D-103AF4C0B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22" y="692696"/>
            <a:ext cx="7200800" cy="450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31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05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5955382" y="2565750"/>
            <a:ext cx="6623564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1"/>
            <a:r>
              <a:rPr lang="ar-JO" altLang="zh-CN" sz="6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وضع إدخار الطاقة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EC9DA0-4130-A152-A3DA-6621B37A1EF8}"/>
              </a:ext>
            </a:extLst>
          </p:cNvPr>
          <p:cNvSpPr/>
          <p:nvPr/>
        </p:nvSpPr>
        <p:spPr>
          <a:xfrm>
            <a:off x="8400712" y="3532366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JO" altLang="zh-CN" dirty="0">
                <a:solidFill>
                  <a:schemeClr val="accent5">
                    <a:lumMod val="50000"/>
                  </a:schemeClr>
                </a:solidFill>
              </a:rPr>
              <a:t>الحفاظ على الطاقة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374E338-9FE0-5A98-4AF3-29DFF1831C91}"/>
              </a:ext>
            </a:extLst>
          </p:cNvPr>
          <p:cNvGrpSpPr/>
          <p:nvPr/>
        </p:nvGrpSpPr>
        <p:grpSpPr>
          <a:xfrm>
            <a:off x="10559702" y="3683144"/>
            <a:ext cx="1252780" cy="113577"/>
            <a:chOff x="9306922" y="3016002"/>
            <a:chExt cx="1252780" cy="113577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03AB8445-A38E-ABE2-AA6A-9EC355F20590}"/>
                </a:ext>
              </a:extLst>
            </p:cNvPr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380BA18-F56D-0C0D-BCC7-0B153068145C}"/>
                </a:ext>
              </a:extLst>
            </p:cNvPr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582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/>
      <p:bldP spid="35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278"/>
          <p:cNvSpPr txBox="1"/>
          <p:nvPr/>
        </p:nvSpPr>
        <p:spPr>
          <a:xfrm>
            <a:off x="910630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وضع إدخار الطاقة</a:t>
            </a:r>
          </a:p>
        </p:txBody>
      </p:sp>
      <p:sp>
        <p:nvSpPr>
          <p:cNvPr id="297" name="文本框 51"/>
          <p:cNvSpPr txBox="1"/>
          <p:nvPr/>
        </p:nvSpPr>
        <p:spPr>
          <a:xfrm>
            <a:off x="9094513" y="3730405"/>
            <a:ext cx="2435769" cy="251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ar-JO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في المناطق التي تحتاج إلى تدفئة ، مثل المنازل السكنية في مناطق شمال الصين ذات درجات الحرارة المنخفضة ، ينقسم استخدام 80٪ من الطاقة للتدفئة و 17٪ للمياه الساخنة ، و 14٪ من الطاقة يندرج تحت استهلاك الطاقة الكهربائية ، و 4٪ للإضاءة ، و 1٪ فقط للتبريد.</a:t>
            </a:r>
          </a:p>
          <a:p>
            <a:pPr algn="r" rtl="1">
              <a:lnSpc>
                <a:spcPct val="120000"/>
              </a:lnSpc>
            </a:pPr>
            <a:r>
              <a:rPr lang="ar-JO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الجزء الأكبر من استهلاك المصدر. تقوم 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PVT </a:t>
            </a:r>
            <a:r>
              <a:rPr lang="ar-JO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فقط بحل معظم احتياجات التدفئة وإمدادات الطاقة ، وتحقق بناءًا حقيقيًا خالٍ من الكربون.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6" name="组合 305"/>
          <p:cNvGrpSpPr/>
          <p:nvPr/>
        </p:nvGrpSpPr>
        <p:grpSpPr>
          <a:xfrm>
            <a:off x="10315534" y="1963276"/>
            <a:ext cx="976161" cy="1070222"/>
            <a:chOff x="3689350" y="833438"/>
            <a:chExt cx="4794250" cy="5256213"/>
          </a:xfrm>
          <a:solidFill>
            <a:schemeClr val="accent5">
              <a:lumMod val="50000"/>
            </a:schemeClr>
          </a:solidFill>
        </p:grpSpPr>
        <p:sp>
          <p:nvSpPr>
            <p:cNvPr id="307" name="Rectangle 161"/>
            <p:cNvSpPr>
              <a:spLocks noChangeArrowheads="1"/>
            </p:cNvSpPr>
            <p:nvPr/>
          </p:nvSpPr>
          <p:spPr bwMode="auto">
            <a:xfrm>
              <a:off x="7883525" y="4991101"/>
              <a:ext cx="600075" cy="9731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162"/>
            <p:cNvSpPr>
              <a:spLocks/>
            </p:cNvSpPr>
            <p:nvPr/>
          </p:nvSpPr>
          <p:spPr bwMode="auto">
            <a:xfrm>
              <a:off x="3689350" y="4281488"/>
              <a:ext cx="4129088" cy="1808163"/>
            </a:xfrm>
            <a:custGeom>
              <a:avLst/>
              <a:gdLst>
                <a:gd name="T0" fmla="*/ 1099 w 1099"/>
                <a:gd name="T1" fmla="*/ 210 h 481"/>
                <a:gd name="T2" fmla="*/ 1099 w 1099"/>
                <a:gd name="T3" fmla="*/ 423 h 481"/>
                <a:gd name="T4" fmla="*/ 825 w 1099"/>
                <a:gd name="T5" fmla="*/ 450 h 481"/>
                <a:gd name="T6" fmla="*/ 476 w 1099"/>
                <a:gd name="T7" fmla="*/ 450 h 481"/>
                <a:gd name="T8" fmla="*/ 264 w 1099"/>
                <a:gd name="T9" fmla="*/ 369 h 481"/>
                <a:gd name="T10" fmla="*/ 97 w 1099"/>
                <a:gd name="T11" fmla="*/ 241 h 481"/>
                <a:gd name="T12" fmla="*/ 27 w 1099"/>
                <a:gd name="T13" fmla="*/ 105 h 481"/>
                <a:gd name="T14" fmla="*/ 9 w 1099"/>
                <a:gd name="T15" fmla="*/ 33 h 481"/>
                <a:gd name="T16" fmla="*/ 86 w 1099"/>
                <a:gd name="T17" fmla="*/ 35 h 481"/>
                <a:gd name="T18" fmla="*/ 163 w 1099"/>
                <a:gd name="T19" fmla="*/ 167 h 481"/>
                <a:gd name="T20" fmla="*/ 346 w 1099"/>
                <a:gd name="T21" fmla="*/ 268 h 481"/>
                <a:gd name="T22" fmla="*/ 528 w 1099"/>
                <a:gd name="T23" fmla="*/ 268 h 481"/>
                <a:gd name="T24" fmla="*/ 633 w 1099"/>
                <a:gd name="T25" fmla="*/ 217 h 481"/>
                <a:gd name="T26" fmla="*/ 505 w 1099"/>
                <a:gd name="T27" fmla="*/ 217 h 481"/>
                <a:gd name="T28" fmla="*/ 404 w 1099"/>
                <a:gd name="T29" fmla="*/ 147 h 481"/>
                <a:gd name="T30" fmla="*/ 478 w 1099"/>
                <a:gd name="T31" fmla="*/ 105 h 481"/>
                <a:gd name="T32" fmla="*/ 540 w 1099"/>
                <a:gd name="T33" fmla="*/ 105 h 481"/>
                <a:gd name="T34" fmla="*/ 723 w 1099"/>
                <a:gd name="T35" fmla="*/ 105 h 481"/>
                <a:gd name="T36" fmla="*/ 797 w 1099"/>
                <a:gd name="T37" fmla="*/ 124 h 481"/>
                <a:gd name="T38" fmla="*/ 945 w 1099"/>
                <a:gd name="T39" fmla="*/ 190 h 481"/>
                <a:gd name="T40" fmla="*/ 1047 w 1099"/>
                <a:gd name="T41" fmla="*/ 210 h 481"/>
                <a:gd name="T42" fmla="*/ 1099 w 1099"/>
                <a:gd name="T43" fmla="*/ 21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9" h="481">
                  <a:moveTo>
                    <a:pt x="1099" y="210"/>
                  </a:moveTo>
                  <a:cubicBezTo>
                    <a:pt x="1099" y="423"/>
                    <a:pt x="1099" y="423"/>
                    <a:pt x="1099" y="423"/>
                  </a:cubicBezTo>
                  <a:cubicBezTo>
                    <a:pt x="1099" y="423"/>
                    <a:pt x="892" y="431"/>
                    <a:pt x="825" y="450"/>
                  </a:cubicBezTo>
                  <a:cubicBezTo>
                    <a:pt x="825" y="450"/>
                    <a:pt x="664" y="481"/>
                    <a:pt x="476" y="450"/>
                  </a:cubicBezTo>
                  <a:cubicBezTo>
                    <a:pt x="412" y="440"/>
                    <a:pt x="264" y="369"/>
                    <a:pt x="264" y="369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7" y="241"/>
                    <a:pt x="62" y="179"/>
                    <a:pt x="27" y="105"/>
                  </a:cubicBezTo>
                  <a:cubicBezTo>
                    <a:pt x="19" y="87"/>
                    <a:pt x="0" y="53"/>
                    <a:pt x="9" y="33"/>
                  </a:cubicBezTo>
                  <a:cubicBezTo>
                    <a:pt x="24" y="0"/>
                    <a:pt x="66" y="13"/>
                    <a:pt x="86" y="35"/>
                  </a:cubicBezTo>
                  <a:cubicBezTo>
                    <a:pt x="163" y="167"/>
                    <a:pt x="163" y="167"/>
                    <a:pt x="163" y="167"/>
                  </a:cubicBezTo>
                  <a:cubicBezTo>
                    <a:pt x="346" y="268"/>
                    <a:pt x="346" y="268"/>
                    <a:pt x="346" y="268"/>
                  </a:cubicBezTo>
                  <a:cubicBezTo>
                    <a:pt x="346" y="268"/>
                    <a:pt x="451" y="268"/>
                    <a:pt x="528" y="268"/>
                  </a:cubicBezTo>
                  <a:cubicBezTo>
                    <a:pt x="606" y="268"/>
                    <a:pt x="633" y="217"/>
                    <a:pt x="633" y="217"/>
                  </a:cubicBezTo>
                  <a:cubicBezTo>
                    <a:pt x="633" y="217"/>
                    <a:pt x="583" y="217"/>
                    <a:pt x="505" y="217"/>
                  </a:cubicBezTo>
                  <a:cubicBezTo>
                    <a:pt x="427" y="217"/>
                    <a:pt x="404" y="202"/>
                    <a:pt x="404" y="147"/>
                  </a:cubicBezTo>
                  <a:cubicBezTo>
                    <a:pt x="404" y="93"/>
                    <a:pt x="478" y="105"/>
                    <a:pt x="478" y="105"/>
                  </a:cubicBezTo>
                  <a:cubicBezTo>
                    <a:pt x="540" y="105"/>
                    <a:pt x="540" y="105"/>
                    <a:pt x="540" y="105"/>
                  </a:cubicBezTo>
                  <a:cubicBezTo>
                    <a:pt x="540" y="105"/>
                    <a:pt x="676" y="105"/>
                    <a:pt x="723" y="105"/>
                  </a:cubicBezTo>
                  <a:cubicBezTo>
                    <a:pt x="771" y="105"/>
                    <a:pt x="797" y="124"/>
                    <a:pt x="797" y="124"/>
                  </a:cubicBezTo>
                  <a:cubicBezTo>
                    <a:pt x="945" y="190"/>
                    <a:pt x="945" y="190"/>
                    <a:pt x="945" y="190"/>
                  </a:cubicBezTo>
                  <a:cubicBezTo>
                    <a:pt x="945" y="190"/>
                    <a:pt x="995" y="210"/>
                    <a:pt x="1047" y="210"/>
                  </a:cubicBezTo>
                  <a:cubicBezTo>
                    <a:pt x="1099" y="210"/>
                    <a:pt x="1099" y="210"/>
                    <a:pt x="1099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163"/>
            <p:cNvSpPr>
              <a:spLocks/>
            </p:cNvSpPr>
            <p:nvPr/>
          </p:nvSpPr>
          <p:spPr bwMode="auto">
            <a:xfrm>
              <a:off x="7319963" y="3703638"/>
              <a:ext cx="258763" cy="292100"/>
            </a:xfrm>
            <a:custGeom>
              <a:avLst/>
              <a:gdLst>
                <a:gd name="T0" fmla="*/ 69 w 69"/>
                <a:gd name="T1" fmla="*/ 31 h 78"/>
                <a:gd name="T2" fmla="*/ 69 w 69"/>
                <a:gd name="T3" fmla="*/ 78 h 78"/>
                <a:gd name="T4" fmla="*/ 5 w 69"/>
                <a:gd name="T5" fmla="*/ 78 h 78"/>
                <a:gd name="T6" fmla="*/ 12 w 69"/>
                <a:gd name="T7" fmla="*/ 66 h 78"/>
                <a:gd name="T8" fmla="*/ 0 w 69"/>
                <a:gd name="T9" fmla="*/ 21 h 78"/>
                <a:gd name="T10" fmla="*/ 30 w 69"/>
                <a:gd name="T11" fmla="*/ 0 h 78"/>
                <a:gd name="T12" fmla="*/ 69 w 69"/>
                <a:gd name="T13" fmla="*/ 3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31"/>
                  </a:moveTo>
                  <a:cubicBezTo>
                    <a:pt x="69" y="63"/>
                    <a:pt x="69" y="78"/>
                    <a:pt x="69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3" y="20"/>
                    <a:pt x="25" y="12"/>
                    <a:pt x="30" y="0"/>
                  </a:cubicBezTo>
                  <a:cubicBezTo>
                    <a:pt x="49" y="5"/>
                    <a:pt x="69" y="15"/>
                    <a:pt x="6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164"/>
            <p:cNvSpPr>
              <a:spLocks noEditPoints="1"/>
            </p:cNvSpPr>
            <p:nvPr/>
          </p:nvSpPr>
          <p:spPr bwMode="auto">
            <a:xfrm>
              <a:off x="5053013" y="833438"/>
              <a:ext cx="2454275" cy="2452688"/>
            </a:xfrm>
            <a:custGeom>
              <a:avLst/>
              <a:gdLst>
                <a:gd name="T0" fmla="*/ 653 w 653"/>
                <a:gd name="T1" fmla="*/ 282 h 653"/>
                <a:gd name="T2" fmla="*/ 653 w 653"/>
                <a:gd name="T3" fmla="*/ 371 h 653"/>
                <a:gd name="T4" fmla="*/ 605 w 653"/>
                <a:gd name="T5" fmla="*/ 371 h 653"/>
                <a:gd name="T6" fmla="*/ 555 w 653"/>
                <a:gd name="T7" fmla="*/ 492 h 653"/>
                <a:gd name="T8" fmla="*/ 589 w 653"/>
                <a:gd name="T9" fmla="*/ 526 h 653"/>
                <a:gd name="T10" fmla="*/ 526 w 653"/>
                <a:gd name="T11" fmla="*/ 589 h 653"/>
                <a:gd name="T12" fmla="*/ 492 w 653"/>
                <a:gd name="T13" fmla="*/ 555 h 653"/>
                <a:gd name="T14" fmla="*/ 371 w 653"/>
                <a:gd name="T15" fmla="*/ 605 h 653"/>
                <a:gd name="T16" fmla="*/ 371 w 653"/>
                <a:gd name="T17" fmla="*/ 653 h 653"/>
                <a:gd name="T18" fmla="*/ 282 w 653"/>
                <a:gd name="T19" fmla="*/ 653 h 653"/>
                <a:gd name="T20" fmla="*/ 282 w 653"/>
                <a:gd name="T21" fmla="*/ 605 h 653"/>
                <a:gd name="T22" fmla="*/ 161 w 653"/>
                <a:gd name="T23" fmla="*/ 555 h 653"/>
                <a:gd name="T24" fmla="*/ 127 w 653"/>
                <a:gd name="T25" fmla="*/ 589 h 653"/>
                <a:gd name="T26" fmla="*/ 64 w 653"/>
                <a:gd name="T27" fmla="*/ 526 h 653"/>
                <a:gd name="T28" fmla="*/ 98 w 653"/>
                <a:gd name="T29" fmla="*/ 492 h 653"/>
                <a:gd name="T30" fmla="*/ 48 w 653"/>
                <a:gd name="T31" fmla="*/ 371 h 653"/>
                <a:gd name="T32" fmla="*/ 0 w 653"/>
                <a:gd name="T33" fmla="*/ 371 h 653"/>
                <a:gd name="T34" fmla="*/ 0 w 653"/>
                <a:gd name="T35" fmla="*/ 282 h 653"/>
                <a:gd name="T36" fmla="*/ 48 w 653"/>
                <a:gd name="T37" fmla="*/ 282 h 653"/>
                <a:gd name="T38" fmla="*/ 98 w 653"/>
                <a:gd name="T39" fmla="*/ 161 h 653"/>
                <a:gd name="T40" fmla="*/ 64 w 653"/>
                <a:gd name="T41" fmla="*/ 127 h 653"/>
                <a:gd name="T42" fmla="*/ 127 w 653"/>
                <a:gd name="T43" fmla="*/ 64 h 653"/>
                <a:gd name="T44" fmla="*/ 161 w 653"/>
                <a:gd name="T45" fmla="*/ 98 h 653"/>
                <a:gd name="T46" fmla="*/ 282 w 653"/>
                <a:gd name="T47" fmla="*/ 48 h 653"/>
                <a:gd name="T48" fmla="*/ 282 w 653"/>
                <a:gd name="T49" fmla="*/ 0 h 653"/>
                <a:gd name="T50" fmla="*/ 371 w 653"/>
                <a:gd name="T51" fmla="*/ 0 h 653"/>
                <a:gd name="T52" fmla="*/ 371 w 653"/>
                <a:gd name="T53" fmla="*/ 48 h 653"/>
                <a:gd name="T54" fmla="*/ 492 w 653"/>
                <a:gd name="T55" fmla="*/ 98 h 653"/>
                <a:gd name="T56" fmla="*/ 526 w 653"/>
                <a:gd name="T57" fmla="*/ 64 h 653"/>
                <a:gd name="T58" fmla="*/ 589 w 653"/>
                <a:gd name="T59" fmla="*/ 127 h 653"/>
                <a:gd name="T60" fmla="*/ 555 w 653"/>
                <a:gd name="T61" fmla="*/ 161 h 653"/>
                <a:gd name="T62" fmla="*/ 605 w 653"/>
                <a:gd name="T63" fmla="*/ 282 h 653"/>
                <a:gd name="T64" fmla="*/ 653 w 653"/>
                <a:gd name="T65" fmla="*/ 282 h 653"/>
                <a:gd name="T66" fmla="*/ 583 w 653"/>
                <a:gd name="T67" fmla="*/ 326 h 653"/>
                <a:gd name="T68" fmla="*/ 326 w 653"/>
                <a:gd name="T69" fmla="*/ 70 h 653"/>
                <a:gd name="T70" fmla="*/ 70 w 653"/>
                <a:gd name="T71" fmla="*/ 326 h 653"/>
                <a:gd name="T72" fmla="*/ 326 w 653"/>
                <a:gd name="T73" fmla="*/ 583 h 653"/>
                <a:gd name="T74" fmla="*/ 583 w 653"/>
                <a:gd name="T75" fmla="*/ 32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3" h="653">
                  <a:moveTo>
                    <a:pt x="653" y="282"/>
                  </a:moveTo>
                  <a:cubicBezTo>
                    <a:pt x="653" y="371"/>
                    <a:pt x="653" y="371"/>
                    <a:pt x="653" y="371"/>
                  </a:cubicBezTo>
                  <a:cubicBezTo>
                    <a:pt x="605" y="371"/>
                    <a:pt x="605" y="371"/>
                    <a:pt x="605" y="371"/>
                  </a:cubicBezTo>
                  <a:cubicBezTo>
                    <a:pt x="598" y="416"/>
                    <a:pt x="580" y="457"/>
                    <a:pt x="555" y="492"/>
                  </a:cubicBezTo>
                  <a:cubicBezTo>
                    <a:pt x="589" y="526"/>
                    <a:pt x="589" y="526"/>
                    <a:pt x="589" y="526"/>
                  </a:cubicBezTo>
                  <a:cubicBezTo>
                    <a:pt x="526" y="589"/>
                    <a:pt x="526" y="589"/>
                    <a:pt x="526" y="589"/>
                  </a:cubicBezTo>
                  <a:cubicBezTo>
                    <a:pt x="492" y="555"/>
                    <a:pt x="492" y="555"/>
                    <a:pt x="492" y="555"/>
                  </a:cubicBezTo>
                  <a:cubicBezTo>
                    <a:pt x="457" y="580"/>
                    <a:pt x="416" y="598"/>
                    <a:pt x="371" y="605"/>
                  </a:cubicBezTo>
                  <a:cubicBezTo>
                    <a:pt x="371" y="653"/>
                    <a:pt x="371" y="653"/>
                    <a:pt x="371" y="653"/>
                  </a:cubicBezTo>
                  <a:cubicBezTo>
                    <a:pt x="282" y="653"/>
                    <a:pt x="282" y="653"/>
                    <a:pt x="282" y="653"/>
                  </a:cubicBezTo>
                  <a:cubicBezTo>
                    <a:pt x="282" y="605"/>
                    <a:pt x="282" y="605"/>
                    <a:pt x="282" y="605"/>
                  </a:cubicBezTo>
                  <a:cubicBezTo>
                    <a:pt x="237" y="598"/>
                    <a:pt x="196" y="580"/>
                    <a:pt x="161" y="555"/>
                  </a:cubicBezTo>
                  <a:cubicBezTo>
                    <a:pt x="127" y="589"/>
                    <a:pt x="127" y="589"/>
                    <a:pt x="127" y="589"/>
                  </a:cubicBezTo>
                  <a:cubicBezTo>
                    <a:pt x="64" y="526"/>
                    <a:pt x="64" y="526"/>
                    <a:pt x="64" y="526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73" y="457"/>
                    <a:pt x="55" y="416"/>
                    <a:pt x="48" y="371"/>
                  </a:cubicBezTo>
                  <a:cubicBezTo>
                    <a:pt x="0" y="371"/>
                    <a:pt x="0" y="371"/>
                    <a:pt x="0" y="371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48" y="282"/>
                    <a:pt x="48" y="282"/>
                    <a:pt x="48" y="282"/>
                  </a:cubicBezTo>
                  <a:cubicBezTo>
                    <a:pt x="55" y="237"/>
                    <a:pt x="73" y="196"/>
                    <a:pt x="98" y="161"/>
                  </a:cubicBezTo>
                  <a:cubicBezTo>
                    <a:pt x="64" y="127"/>
                    <a:pt x="64" y="127"/>
                    <a:pt x="64" y="127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96" y="73"/>
                    <a:pt x="237" y="55"/>
                    <a:pt x="282" y="48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71" y="48"/>
                    <a:pt x="371" y="48"/>
                    <a:pt x="371" y="48"/>
                  </a:cubicBezTo>
                  <a:cubicBezTo>
                    <a:pt x="416" y="55"/>
                    <a:pt x="457" y="73"/>
                    <a:pt x="492" y="98"/>
                  </a:cubicBezTo>
                  <a:cubicBezTo>
                    <a:pt x="526" y="64"/>
                    <a:pt x="526" y="64"/>
                    <a:pt x="526" y="64"/>
                  </a:cubicBezTo>
                  <a:cubicBezTo>
                    <a:pt x="589" y="127"/>
                    <a:pt x="589" y="127"/>
                    <a:pt x="589" y="127"/>
                  </a:cubicBezTo>
                  <a:cubicBezTo>
                    <a:pt x="555" y="161"/>
                    <a:pt x="555" y="161"/>
                    <a:pt x="555" y="161"/>
                  </a:cubicBezTo>
                  <a:cubicBezTo>
                    <a:pt x="580" y="196"/>
                    <a:pt x="598" y="237"/>
                    <a:pt x="605" y="282"/>
                  </a:cubicBezTo>
                  <a:lnTo>
                    <a:pt x="653" y="282"/>
                  </a:lnTo>
                  <a:close/>
                  <a:moveTo>
                    <a:pt x="583" y="326"/>
                  </a:moveTo>
                  <a:cubicBezTo>
                    <a:pt x="583" y="185"/>
                    <a:pt x="468" y="70"/>
                    <a:pt x="326" y="70"/>
                  </a:cubicBezTo>
                  <a:cubicBezTo>
                    <a:pt x="185" y="70"/>
                    <a:pt x="70" y="185"/>
                    <a:pt x="70" y="326"/>
                  </a:cubicBezTo>
                  <a:cubicBezTo>
                    <a:pt x="70" y="468"/>
                    <a:pt x="185" y="583"/>
                    <a:pt x="326" y="583"/>
                  </a:cubicBezTo>
                  <a:cubicBezTo>
                    <a:pt x="468" y="583"/>
                    <a:pt x="583" y="468"/>
                    <a:pt x="583" y="3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165"/>
            <p:cNvSpPr>
              <a:spLocks noEditPoints="1"/>
            </p:cNvSpPr>
            <p:nvPr/>
          </p:nvSpPr>
          <p:spPr bwMode="auto">
            <a:xfrm>
              <a:off x="7153275" y="3421063"/>
              <a:ext cx="304800" cy="301625"/>
            </a:xfrm>
            <a:custGeom>
              <a:avLst/>
              <a:gdLst>
                <a:gd name="T0" fmla="*/ 40 w 81"/>
                <a:gd name="T1" fmla="*/ 0 h 80"/>
                <a:gd name="T2" fmla="*/ 81 w 81"/>
                <a:gd name="T3" fmla="*/ 40 h 80"/>
                <a:gd name="T4" fmla="*/ 40 w 81"/>
                <a:gd name="T5" fmla="*/ 80 h 80"/>
                <a:gd name="T6" fmla="*/ 0 w 81"/>
                <a:gd name="T7" fmla="*/ 40 h 80"/>
                <a:gd name="T8" fmla="*/ 40 w 81"/>
                <a:gd name="T9" fmla="*/ 0 h 80"/>
                <a:gd name="T10" fmla="*/ 48 w 81"/>
                <a:gd name="T11" fmla="*/ 67 h 80"/>
                <a:gd name="T12" fmla="*/ 74 w 81"/>
                <a:gd name="T13" fmla="*/ 39 h 80"/>
                <a:gd name="T14" fmla="*/ 63 w 81"/>
                <a:gd name="T15" fmla="*/ 16 h 80"/>
                <a:gd name="T16" fmla="*/ 66 w 81"/>
                <a:gd name="T17" fmla="*/ 32 h 80"/>
                <a:gd name="T18" fmla="*/ 48 w 81"/>
                <a:gd name="T19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0">
                  <a:moveTo>
                    <a:pt x="40" y="0"/>
                  </a:moveTo>
                  <a:cubicBezTo>
                    <a:pt x="63" y="0"/>
                    <a:pt x="81" y="18"/>
                    <a:pt x="81" y="40"/>
                  </a:cubicBezTo>
                  <a:cubicBezTo>
                    <a:pt x="81" y="62"/>
                    <a:pt x="63" y="80"/>
                    <a:pt x="40" y="80"/>
                  </a:cubicBez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lose/>
                  <a:moveTo>
                    <a:pt x="48" y="67"/>
                  </a:moveTo>
                  <a:cubicBezTo>
                    <a:pt x="63" y="66"/>
                    <a:pt x="74" y="53"/>
                    <a:pt x="74" y="39"/>
                  </a:cubicBezTo>
                  <a:cubicBezTo>
                    <a:pt x="74" y="30"/>
                    <a:pt x="69" y="21"/>
                    <a:pt x="63" y="16"/>
                  </a:cubicBezTo>
                  <a:cubicBezTo>
                    <a:pt x="65" y="21"/>
                    <a:pt x="66" y="26"/>
                    <a:pt x="66" y="32"/>
                  </a:cubicBezTo>
                  <a:cubicBezTo>
                    <a:pt x="66" y="46"/>
                    <a:pt x="59" y="59"/>
                    <a:pt x="48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166"/>
            <p:cNvSpPr>
              <a:spLocks/>
            </p:cNvSpPr>
            <p:nvPr/>
          </p:nvSpPr>
          <p:spPr bwMode="auto">
            <a:xfrm>
              <a:off x="7040563" y="3703638"/>
              <a:ext cx="260350" cy="292100"/>
            </a:xfrm>
            <a:custGeom>
              <a:avLst/>
              <a:gdLst>
                <a:gd name="T0" fmla="*/ 69 w 69"/>
                <a:gd name="T1" fmla="*/ 21 h 78"/>
                <a:gd name="T2" fmla="*/ 56 w 69"/>
                <a:gd name="T3" fmla="*/ 66 h 78"/>
                <a:gd name="T4" fmla="*/ 64 w 69"/>
                <a:gd name="T5" fmla="*/ 78 h 78"/>
                <a:gd name="T6" fmla="*/ 0 w 69"/>
                <a:gd name="T7" fmla="*/ 78 h 78"/>
                <a:gd name="T8" fmla="*/ 0 w 69"/>
                <a:gd name="T9" fmla="*/ 31 h 78"/>
                <a:gd name="T10" fmla="*/ 39 w 69"/>
                <a:gd name="T11" fmla="*/ 0 h 78"/>
                <a:gd name="T12" fmla="*/ 69 w 69"/>
                <a:gd name="T13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78">
                  <a:moveTo>
                    <a:pt x="69" y="21"/>
                  </a:moveTo>
                  <a:cubicBezTo>
                    <a:pt x="56" y="66"/>
                    <a:pt x="56" y="66"/>
                    <a:pt x="56" y="6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63"/>
                    <a:pt x="0" y="31"/>
                  </a:cubicBezTo>
                  <a:cubicBezTo>
                    <a:pt x="0" y="15"/>
                    <a:pt x="20" y="5"/>
                    <a:pt x="39" y="0"/>
                  </a:cubicBezTo>
                  <a:cubicBezTo>
                    <a:pt x="44" y="12"/>
                    <a:pt x="56" y="20"/>
                    <a:pt x="6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167"/>
            <p:cNvSpPr>
              <a:spLocks/>
            </p:cNvSpPr>
            <p:nvPr/>
          </p:nvSpPr>
          <p:spPr bwMode="auto">
            <a:xfrm>
              <a:off x="6886575" y="3921126"/>
              <a:ext cx="846138" cy="349250"/>
            </a:xfrm>
            <a:custGeom>
              <a:avLst/>
              <a:gdLst>
                <a:gd name="T0" fmla="*/ 93 w 225"/>
                <a:gd name="T1" fmla="*/ 72 h 93"/>
                <a:gd name="T2" fmla="*/ 42 w 225"/>
                <a:gd name="T3" fmla="*/ 51 h 93"/>
                <a:gd name="T4" fmla="*/ 27 w 225"/>
                <a:gd name="T5" fmla="*/ 65 h 93"/>
                <a:gd name="T6" fmla="*/ 0 w 225"/>
                <a:gd name="T7" fmla="*/ 38 h 93"/>
                <a:gd name="T8" fmla="*/ 15 w 225"/>
                <a:gd name="T9" fmla="*/ 24 h 93"/>
                <a:gd name="T10" fmla="*/ 3 w 225"/>
                <a:gd name="T11" fmla="*/ 5 h 93"/>
                <a:gd name="T12" fmla="*/ 13 w 225"/>
                <a:gd name="T13" fmla="*/ 0 h 93"/>
                <a:gd name="T14" fmla="*/ 28 w 225"/>
                <a:gd name="T15" fmla="*/ 23 h 93"/>
                <a:gd name="T16" fmla="*/ 112 w 225"/>
                <a:gd name="T17" fmla="*/ 63 h 93"/>
                <a:gd name="T18" fmla="*/ 194 w 225"/>
                <a:gd name="T19" fmla="*/ 27 h 93"/>
                <a:gd name="T20" fmla="*/ 211 w 225"/>
                <a:gd name="T21" fmla="*/ 0 h 93"/>
                <a:gd name="T22" fmla="*/ 221 w 225"/>
                <a:gd name="T23" fmla="*/ 5 h 93"/>
                <a:gd name="T24" fmla="*/ 210 w 225"/>
                <a:gd name="T25" fmla="*/ 24 h 93"/>
                <a:gd name="T26" fmla="*/ 225 w 225"/>
                <a:gd name="T27" fmla="*/ 38 h 93"/>
                <a:gd name="T28" fmla="*/ 198 w 225"/>
                <a:gd name="T29" fmla="*/ 65 h 93"/>
                <a:gd name="T30" fmla="*/ 183 w 225"/>
                <a:gd name="T31" fmla="*/ 51 h 93"/>
                <a:gd name="T32" fmla="*/ 132 w 225"/>
                <a:gd name="T33" fmla="*/ 72 h 93"/>
                <a:gd name="T34" fmla="*/ 132 w 225"/>
                <a:gd name="T35" fmla="*/ 93 h 93"/>
                <a:gd name="T36" fmla="*/ 93 w 225"/>
                <a:gd name="T37" fmla="*/ 93 h 93"/>
                <a:gd name="T38" fmla="*/ 93 w 225"/>
                <a:gd name="T39" fmla="*/ 7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5" h="93">
                  <a:moveTo>
                    <a:pt x="93" y="72"/>
                  </a:moveTo>
                  <a:cubicBezTo>
                    <a:pt x="74" y="69"/>
                    <a:pt x="57" y="61"/>
                    <a:pt x="42" y="51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0" y="18"/>
                    <a:pt x="7" y="11"/>
                    <a:pt x="3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7" y="8"/>
                    <a:pt x="22" y="16"/>
                    <a:pt x="28" y="23"/>
                  </a:cubicBezTo>
                  <a:cubicBezTo>
                    <a:pt x="48" y="47"/>
                    <a:pt x="78" y="63"/>
                    <a:pt x="112" y="63"/>
                  </a:cubicBezTo>
                  <a:cubicBezTo>
                    <a:pt x="145" y="63"/>
                    <a:pt x="174" y="49"/>
                    <a:pt x="194" y="27"/>
                  </a:cubicBezTo>
                  <a:cubicBezTo>
                    <a:pt x="201" y="19"/>
                    <a:pt x="207" y="10"/>
                    <a:pt x="211" y="0"/>
                  </a:cubicBezTo>
                  <a:cubicBezTo>
                    <a:pt x="221" y="5"/>
                    <a:pt x="221" y="5"/>
                    <a:pt x="221" y="5"/>
                  </a:cubicBezTo>
                  <a:cubicBezTo>
                    <a:pt x="218" y="11"/>
                    <a:pt x="214" y="18"/>
                    <a:pt x="210" y="24"/>
                  </a:cubicBezTo>
                  <a:cubicBezTo>
                    <a:pt x="225" y="38"/>
                    <a:pt x="225" y="38"/>
                    <a:pt x="225" y="38"/>
                  </a:cubicBezTo>
                  <a:cubicBezTo>
                    <a:pt x="198" y="65"/>
                    <a:pt x="198" y="65"/>
                    <a:pt x="198" y="65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68" y="61"/>
                    <a:pt x="151" y="69"/>
                    <a:pt x="132" y="72"/>
                  </a:cubicBezTo>
                  <a:cubicBezTo>
                    <a:pt x="132" y="93"/>
                    <a:pt x="132" y="93"/>
                    <a:pt x="132" y="93"/>
                  </a:cubicBezTo>
                  <a:cubicBezTo>
                    <a:pt x="93" y="93"/>
                    <a:pt x="93" y="93"/>
                    <a:pt x="93" y="93"/>
                  </a:cubicBezTo>
                  <a:lnTo>
                    <a:pt x="93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168"/>
            <p:cNvSpPr>
              <a:spLocks/>
            </p:cNvSpPr>
            <p:nvPr/>
          </p:nvSpPr>
          <p:spPr bwMode="auto">
            <a:xfrm>
              <a:off x="6300788" y="1966913"/>
              <a:ext cx="604838" cy="681038"/>
            </a:xfrm>
            <a:custGeom>
              <a:avLst/>
              <a:gdLst>
                <a:gd name="T0" fmla="*/ 161 w 161"/>
                <a:gd name="T1" fmla="*/ 73 h 181"/>
                <a:gd name="T2" fmla="*/ 161 w 161"/>
                <a:gd name="T3" fmla="*/ 181 h 181"/>
                <a:gd name="T4" fmla="*/ 12 w 161"/>
                <a:gd name="T5" fmla="*/ 181 h 181"/>
                <a:gd name="T6" fmla="*/ 30 w 161"/>
                <a:gd name="T7" fmla="*/ 154 h 181"/>
                <a:gd name="T8" fmla="*/ 0 w 161"/>
                <a:gd name="T9" fmla="*/ 48 h 181"/>
                <a:gd name="T10" fmla="*/ 71 w 161"/>
                <a:gd name="T11" fmla="*/ 0 h 181"/>
                <a:gd name="T12" fmla="*/ 161 w 161"/>
                <a:gd name="T13" fmla="*/ 7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73"/>
                  </a:moveTo>
                  <a:cubicBezTo>
                    <a:pt x="161" y="146"/>
                    <a:pt x="161" y="181"/>
                    <a:pt x="161" y="181"/>
                  </a:cubicBezTo>
                  <a:cubicBezTo>
                    <a:pt x="12" y="181"/>
                    <a:pt x="12" y="181"/>
                    <a:pt x="12" y="18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31" y="46"/>
                    <a:pt x="58" y="27"/>
                    <a:pt x="71" y="0"/>
                  </a:cubicBezTo>
                  <a:cubicBezTo>
                    <a:pt x="115" y="12"/>
                    <a:pt x="161" y="34"/>
                    <a:pt x="161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169"/>
            <p:cNvSpPr>
              <a:spLocks/>
            </p:cNvSpPr>
            <p:nvPr/>
          </p:nvSpPr>
          <p:spPr bwMode="auto">
            <a:xfrm>
              <a:off x="6781800" y="3217863"/>
              <a:ext cx="1052513" cy="722313"/>
            </a:xfrm>
            <a:custGeom>
              <a:avLst/>
              <a:gdLst>
                <a:gd name="T0" fmla="*/ 21 w 280"/>
                <a:gd name="T1" fmla="*/ 159 h 192"/>
                <a:gd name="T2" fmla="*/ 0 w 280"/>
                <a:gd name="T3" fmla="*/ 159 h 192"/>
                <a:gd name="T4" fmla="*/ 0 w 280"/>
                <a:gd name="T5" fmla="*/ 121 h 192"/>
                <a:gd name="T6" fmla="*/ 21 w 280"/>
                <a:gd name="T7" fmla="*/ 121 h 192"/>
                <a:gd name="T8" fmla="*/ 43 w 280"/>
                <a:gd name="T9" fmla="*/ 69 h 192"/>
                <a:gd name="T10" fmla="*/ 28 w 280"/>
                <a:gd name="T11" fmla="*/ 54 h 192"/>
                <a:gd name="T12" fmla="*/ 55 w 280"/>
                <a:gd name="T13" fmla="*/ 27 h 192"/>
                <a:gd name="T14" fmla="*/ 70 w 280"/>
                <a:gd name="T15" fmla="*/ 42 h 192"/>
                <a:gd name="T16" fmla="*/ 121 w 280"/>
                <a:gd name="T17" fmla="*/ 21 h 192"/>
                <a:gd name="T18" fmla="*/ 121 w 280"/>
                <a:gd name="T19" fmla="*/ 0 h 192"/>
                <a:gd name="T20" fmla="*/ 160 w 280"/>
                <a:gd name="T21" fmla="*/ 0 h 192"/>
                <a:gd name="T22" fmla="*/ 160 w 280"/>
                <a:gd name="T23" fmla="*/ 21 h 192"/>
                <a:gd name="T24" fmla="*/ 211 w 280"/>
                <a:gd name="T25" fmla="*/ 42 h 192"/>
                <a:gd name="T26" fmla="*/ 226 w 280"/>
                <a:gd name="T27" fmla="*/ 27 h 192"/>
                <a:gd name="T28" fmla="*/ 253 w 280"/>
                <a:gd name="T29" fmla="*/ 54 h 192"/>
                <a:gd name="T30" fmla="*/ 238 w 280"/>
                <a:gd name="T31" fmla="*/ 69 h 192"/>
                <a:gd name="T32" fmla="*/ 260 w 280"/>
                <a:gd name="T33" fmla="*/ 121 h 192"/>
                <a:gd name="T34" fmla="*/ 280 w 280"/>
                <a:gd name="T35" fmla="*/ 121 h 192"/>
                <a:gd name="T36" fmla="*/ 280 w 280"/>
                <a:gd name="T37" fmla="*/ 159 h 192"/>
                <a:gd name="T38" fmla="*/ 260 w 280"/>
                <a:gd name="T39" fmla="*/ 159 h 192"/>
                <a:gd name="T40" fmla="*/ 249 w 280"/>
                <a:gd name="T41" fmla="*/ 192 h 192"/>
                <a:gd name="T42" fmla="*/ 239 w 280"/>
                <a:gd name="T43" fmla="*/ 187 h 192"/>
                <a:gd name="T44" fmla="*/ 250 w 280"/>
                <a:gd name="T45" fmla="*/ 140 h 192"/>
                <a:gd name="T46" fmla="*/ 140 w 280"/>
                <a:gd name="T47" fmla="*/ 30 h 192"/>
                <a:gd name="T48" fmla="*/ 30 w 280"/>
                <a:gd name="T49" fmla="*/ 140 h 192"/>
                <a:gd name="T50" fmla="*/ 41 w 280"/>
                <a:gd name="T51" fmla="*/ 187 h 192"/>
                <a:gd name="T52" fmla="*/ 31 w 280"/>
                <a:gd name="T53" fmla="*/ 192 h 192"/>
                <a:gd name="T54" fmla="*/ 21 w 280"/>
                <a:gd name="T55" fmla="*/ 1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0" h="192">
                  <a:moveTo>
                    <a:pt x="21" y="159"/>
                  </a:moveTo>
                  <a:cubicBezTo>
                    <a:pt x="0" y="159"/>
                    <a:pt x="0" y="159"/>
                    <a:pt x="0" y="15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4" y="102"/>
                    <a:pt x="32" y="84"/>
                    <a:pt x="43" y="69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85" y="31"/>
                    <a:pt x="102" y="24"/>
                    <a:pt x="121" y="21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21"/>
                    <a:pt x="160" y="21"/>
                    <a:pt x="160" y="21"/>
                  </a:cubicBezTo>
                  <a:cubicBezTo>
                    <a:pt x="179" y="24"/>
                    <a:pt x="196" y="31"/>
                    <a:pt x="211" y="42"/>
                  </a:cubicBezTo>
                  <a:cubicBezTo>
                    <a:pt x="226" y="27"/>
                    <a:pt x="226" y="27"/>
                    <a:pt x="226" y="27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9" y="84"/>
                    <a:pt x="257" y="102"/>
                    <a:pt x="260" y="121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0" y="159"/>
                    <a:pt x="280" y="159"/>
                    <a:pt x="280" y="159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58" y="171"/>
                    <a:pt x="254" y="182"/>
                    <a:pt x="249" y="192"/>
                  </a:cubicBezTo>
                  <a:cubicBezTo>
                    <a:pt x="239" y="187"/>
                    <a:pt x="239" y="187"/>
                    <a:pt x="239" y="187"/>
                  </a:cubicBezTo>
                  <a:cubicBezTo>
                    <a:pt x="246" y="173"/>
                    <a:pt x="250" y="157"/>
                    <a:pt x="250" y="140"/>
                  </a:cubicBezTo>
                  <a:cubicBezTo>
                    <a:pt x="250" y="79"/>
                    <a:pt x="201" y="30"/>
                    <a:pt x="140" y="30"/>
                  </a:cubicBezTo>
                  <a:cubicBezTo>
                    <a:pt x="80" y="30"/>
                    <a:pt x="30" y="79"/>
                    <a:pt x="30" y="140"/>
                  </a:cubicBezTo>
                  <a:cubicBezTo>
                    <a:pt x="30" y="157"/>
                    <a:pt x="34" y="173"/>
                    <a:pt x="41" y="187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26" y="182"/>
                    <a:pt x="23" y="171"/>
                    <a:pt x="21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170"/>
            <p:cNvSpPr>
              <a:spLocks noEditPoints="1"/>
            </p:cNvSpPr>
            <p:nvPr/>
          </p:nvSpPr>
          <p:spPr bwMode="auto">
            <a:xfrm>
              <a:off x="5921375" y="1306513"/>
              <a:ext cx="703263" cy="701675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4 h 187"/>
                <a:gd name="T4" fmla="*/ 93 w 187"/>
                <a:gd name="T5" fmla="*/ 187 h 187"/>
                <a:gd name="T6" fmla="*/ 0 w 187"/>
                <a:gd name="T7" fmla="*/ 94 h 187"/>
                <a:gd name="T8" fmla="*/ 93 w 187"/>
                <a:gd name="T9" fmla="*/ 0 h 187"/>
                <a:gd name="T10" fmla="*/ 171 w 187"/>
                <a:gd name="T11" fmla="*/ 90 h 187"/>
                <a:gd name="T12" fmla="*/ 146 w 187"/>
                <a:gd name="T13" fmla="*/ 38 h 187"/>
                <a:gd name="T14" fmla="*/ 152 w 187"/>
                <a:gd name="T15" fmla="*/ 75 h 187"/>
                <a:gd name="T16" fmla="*/ 111 w 187"/>
                <a:gd name="T17" fmla="*/ 158 h 187"/>
                <a:gd name="T18" fmla="*/ 171 w 187"/>
                <a:gd name="T19" fmla="*/ 9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2"/>
                    <a:pt x="187" y="94"/>
                  </a:cubicBezTo>
                  <a:cubicBezTo>
                    <a:pt x="187" y="145"/>
                    <a:pt x="145" y="187"/>
                    <a:pt x="93" y="187"/>
                  </a:cubicBezTo>
                  <a:cubicBezTo>
                    <a:pt x="42" y="187"/>
                    <a:pt x="0" y="145"/>
                    <a:pt x="0" y="94"/>
                  </a:cubicBezTo>
                  <a:cubicBezTo>
                    <a:pt x="0" y="42"/>
                    <a:pt x="42" y="0"/>
                    <a:pt x="93" y="0"/>
                  </a:cubicBezTo>
                  <a:close/>
                  <a:moveTo>
                    <a:pt x="171" y="90"/>
                  </a:moveTo>
                  <a:cubicBezTo>
                    <a:pt x="171" y="69"/>
                    <a:pt x="161" y="50"/>
                    <a:pt x="146" y="38"/>
                  </a:cubicBezTo>
                  <a:cubicBezTo>
                    <a:pt x="150" y="49"/>
                    <a:pt x="152" y="61"/>
                    <a:pt x="152" y="75"/>
                  </a:cubicBezTo>
                  <a:cubicBezTo>
                    <a:pt x="152" y="108"/>
                    <a:pt x="136" y="138"/>
                    <a:pt x="111" y="158"/>
                  </a:cubicBezTo>
                  <a:cubicBezTo>
                    <a:pt x="145" y="153"/>
                    <a:pt x="171" y="125"/>
                    <a:pt x="171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171"/>
            <p:cNvSpPr>
              <a:spLocks/>
            </p:cNvSpPr>
            <p:nvPr/>
          </p:nvSpPr>
          <p:spPr bwMode="auto">
            <a:xfrm>
              <a:off x="5651500" y="1966913"/>
              <a:ext cx="604838" cy="681038"/>
            </a:xfrm>
            <a:custGeom>
              <a:avLst/>
              <a:gdLst>
                <a:gd name="T0" fmla="*/ 161 w 161"/>
                <a:gd name="T1" fmla="*/ 48 h 181"/>
                <a:gd name="T2" fmla="*/ 132 w 161"/>
                <a:gd name="T3" fmla="*/ 154 h 181"/>
                <a:gd name="T4" fmla="*/ 150 w 161"/>
                <a:gd name="T5" fmla="*/ 181 h 181"/>
                <a:gd name="T6" fmla="*/ 0 w 161"/>
                <a:gd name="T7" fmla="*/ 181 h 181"/>
                <a:gd name="T8" fmla="*/ 0 w 161"/>
                <a:gd name="T9" fmla="*/ 73 h 181"/>
                <a:gd name="T10" fmla="*/ 91 w 161"/>
                <a:gd name="T11" fmla="*/ 0 h 181"/>
                <a:gd name="T12" fmla="*/ 161 w 161"/>
                <a:gd name="T13" fmla="*/ 4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81">
                  <a:moveTo>
                    <a:pt x="161" y="48"/>
                  </a:moveTo>
                  <a:cubicBezTo>
                    <a:pt x="132" y="154"/>
                    <a:pt x="132" y="154"/>
                    <a:pt x="132" y="154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1"/>
                    <a:pt x="0" y="146"/>
                    <a:pt x="0" y="73"/>
                  </a:cubicBezTo>
                  <a:cubicBezTo>
                    <a:pt x="0" y="34"/>
                    <a:pt x="47" y="12"/>
                    <a:pt x="91" y="0"/>
                  </a:cubicBezTo>
                  <a:cubicBezTo>
                    <a:pt x="104" y="27"/>
                    <a:pt x="130" y="46"/>
                    <a:pt x="161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172"/>
            <p:cNvSpPr>
              <a:spLocks noEditPoints="1"/>
            </p:cNvSpPr>
            <p:nvPr/>
          </p:nvSpPr>
          <p:spPr bwMode="auto">
            <a:xfrm>
              <a:off x="4071938" y="2914651"/>
              <a:ext cx="1579563" cy="1577975"/>
            </a:xfrm>
            <a:custGeom>
              <a:avLst/>
              <a:gdLst>
                <a:gd name="T0" fmla="*/ 420 w 420"/>
                <a:gd name="T1" fmla="*/ 182 h 420"/>
                <a:gd name="T2" fmla="*/ 420 w 420"/>
                <a:gd name="T3" fmla="*/ 239 h 420"/>
                <a:gd name="T4" fmla="*/ 389 w 420"/>
                <a:gd name="T5" fmla="*/ 239 h 420"/>
                <a:gd name="T6" fmla="*/ 357 w 420"/>
                <a:gd name="T7" fmla="*/ 317 h 420"/>
                <a:gd name="T8" fmla="*/ 379 w 420"/>
                <a:gd name="T9" fmla="*/ 339 h 420"/>
                <a:gd name="T10" fmla="*/ 339 w 420"/>
                <a:gd name="T11" fmla="*/ 379 h 420"/>
                <a:gd name="T12" fmla="*/ 317 w 420"/>
                <a:gd name="T13" fmla="*/ 357 h 420"/>
                <a:gd name="T14" fmla="*/ 239 w 420"/>
                <a:gd name="T15" fmla="*/ 389 h 420"/>
                <a:gd name="T16" fmla="*/ 239 w 420"/>
                <a:gd name="T17" fmla="*/ 420 h 420"/>
                <a:gd name="T18" fmla="*/ 181 w 420"/>
                <a:gd name="T19" fmla="*/ 420 h 420"/>
                <a:gd name="T20" fmla="*/ 181 w 420"/>
                <a:gd name="T21" fmla="*/ 389 h 420"/>
                <a:gd name="T22" fmla="*/ 104 w 420"/>
                <a:gd name="T23" fmla="*/ 357 h 420"/>
                <a:gd name="T24" fmla="*/ 82 w 420"/>
                <a:gd name="T25" fmla="*/ 379 h 420"/>
                <a:gd name="T26" fmla="*/ 41 w 420"/>
                <a:gd name="T27" fmla="*/ 339 h 420"/>
                <a:gd name="T28" fmla="*/ 63 w 420"/>
                <a:gd name="T29" fmla="*/ 317 h 420"/>
                <a:gd name="T30" fmla="*/ 31 w 420"/>
                <a:gd name="T31" fmla="*/ 239 h 420"/>
                <a:gd name="T32" fmla="*/ 0 w 420"/>
                <a:gd name="T33" fmla="*/ 239 h 420"/>
                <a:gd name="T34" fmla="*/ 0 w 420"/>
                <a:gd name="T35" fmla="*/ 182 h 420"/>
                <a:gd name="T36" fmla="*/ 31 w 420"/>
                <a:gd name="T37" fmla="*/ 182 h 420"/>
                <a:gd name="T38" fmla="*/ 63 w 420"/>
                <a:gd name="T39" fmla="*/ 104 h 420"/>
                <a:gd name="T40" fmla="*/ 41 w 420"/>
                <a:gd name="T41" fmla="*/ 82 h 420"/>
                <a:gd name="T42" fmla="*/ 82 w 420"/>
                <a:gd name="T43" fmla="*/ 41 h 420"/>
                <a:gd name="T44" fmla="*/ 104 w 420"/>
                <a:gd name="T45" fmla="*/ 63 h 420"/>
                <a:gd name="T46" fmla="*/ 181 w 420"/>
                <a:gd name="T47" fmla="*/ 31 h 420"/>
                <a:gd name="T48" fmla="*/ 181 w 420"/>
                <a:gd name="T49" fmla="*/ 0 h 420"/>
                <a:gd name="T50" fmla="*/ 239 w 420"/>
                <a:gd name="T51" fmla="*/ 0 h 420"/>
                <a:gd name="T52" fmla="*/ 239 w 420"/>
                <a:gd name="T53" fmla="*/ 31 h 420"/>
                <a:gd name="T54" fmla="*/ 317 w 420"/>
                <a:gd name="T55" fmla="*/ 63 h 420"/>
                <a:gd name="T56" fmla="*/ 338 w 420"/>
                <a:gd name="T57" fmla="*/ 41 h 420"/>
                <a:gd name="T58" fmla="*/ 379 w 420"/>
                <a:gd name="T59" fmla="*/ 82 h 420"/>
                <a:gd name="T60" fmla="*/ 357 w 420"/>
                <a:gd name="T61" fmla="*/ 104 h 420"/>
                <a:gd name="T62" fmla="*/ 389 w 420"/>
                <a:gd name="T63" fmla="*/ 182 h 420"/>
                <a:gd name="T64" fmla="*/ 420 w 420"/>
                <a:gd name="T65" fmla="*/ 182 h 420"/>
                <a:gd name="T66" fmla="*/ 375 w 420"/>
                <a:gd name="T67" fmla="*/ 210 h 420"/>
                <a:gd name="T68" fmla="*/ 210 w 420"/>
                <a:gd name="T69" fmla="*/ 45 h 420"/>
                <a:gd name="T70" fmla="*/ 45 w 420"/>
                <a:gd name="T71" fmla="*/ 210 h 420"/>
                <a:gd name="T72" fmla="*/ 210 w 420"/>
                <a:gd name="T73" fmla="*/ 375 h 420"/>
                <a:gd name="T74" fmla="*/ 375 w 420"/>
                <a:gd name="T75" fmla="*/ 21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0" h="420">
                  <a:moveTo>
                    <a:pt x="420" y="182"/>
                  </a:moveTo>
                  <a:cubicBezTo>
                    <a:pt x="420" y="239"/>
                    <a:pt x="420" y="239"/>
                    <a:pt x="420" y="239"/>
                  </a:cubicBezTo>
                  <a:cubicBezTo>
                    <a:pt x="389" y="239"/>
                    <a:pt x="389" y="239"/>
                    <a:pt x="389" y="239"/>
                  </a:cubicBezTo>
                  <a:cubicBezTo>
                    <a:pt x="385" y="268"/>
                    <a:pt x="374" y="294"/>
                    <a:pt x="357" y="317"/>
                  </a:cubicBezTo>
                  <a:cubicBezTo>
                    <a:pt x="379" y="339"/>
                    <a:pt x="379" y="339"/>
                    <a:pt x="379" y="339"/>
                  </a:cubicBezTo>
                  <a:cubicBezTo>
                    <a:pt x="339" y="379"/>
                    <a:pt x="339" y="379"/>
                    <a:pt x="339" y="379"/>
                  </a:cubicBezTo>
                  <a:cubicBezTo>
                    <a:pt x="317" y="357"/>
                    <a:pt x="317" y="357"/>
                    <a:pt x="317" y="357"/>
                  </a:cubicBezTo>
                  <a:cubicBezTo>
                    <a:pt x="294" y="374"/>
                    <a:pt x="268" y="385"/>
                    <a:pt x="239" y="389"/>
                  </a:cubicBezTo>
                  <a:cubicBezTo>
                    <a:pt x="239" y="420"/>
                    <a:pt x="239" y="420"/>
                    <a:pt x="239" y="420"/>
                  </a:cubicBezTo>
                  <a:cubicBezTo>
                    <a:pt x="181" y="420"/>
                    <a:pt x="181" y="420"/>
                    <a:pt x="181" y="420"/>
                  </a:cubicBezTo>
                  <a:cubicBezTo>
                    <a:pt x="181" y="389"/>
                    <a:pt x="181" y="389"/>
                    <a:pt x="181" y="389"/>
                  </a:cubicBezTo>
                  <a:cubicBezTo>
                    <a:pt x="153" y="385"/>
                    <a:pt x="126" y="374"/>
                    <a:pt x="104" y="357"/>
                  </a:cubicBezTo>
                  <a:cubicBezTo>
                    <a:pt x="82" y="379"/>
                    <a:pt x="82" y="379"/>
                    <a:pt x="82" y="379"/>
                  </a:cubicBezTo>
                  <a:cubicBezTo>
                    <a:pt x="41" y="339"/>
                    <a:pt x="41" y="339"/>
                    <a:pt x="41" y="339"/>
                  </a:cubicBezTo>
                  <a:cubicBezTo>
                    <a:pt x="63" y="317"/>
                    <a:pt x="63" y="317"/>
                    <a:pt x="63" y="317"/>
                  </a:cubicBezTo>
                  <a:cubicBezTo>
                    <a:pt x="47" y="294"/>
                    <a:pt x="36" y="268"/>
                    <a:pt x="31" y="239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6" y="153"/>
                    <a:pt x="47" y="126"/>
                    <a:pt x="63" y="104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104" y="63"/>
                    <a:pt x="104" y="63"/>
                    <a:pt x="104" y="63"/>
                  </a:cubicBezTo>
                  <a:cubicBezTo>
                    <a:pt x="126" y="47"/>
                    <a:pt x="153" y="36"/>
                    <a:pt x="181" y="31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31"/>
                    <a:pt x="239" y="31"/>
                    <a:pt x="239" y="31"/>
                  </a:cubicBezTo>
                  <a:cubicBezTo>
                    <a:pt x="268" y="36"/>
                    <a:pt x="294" y="47"/>
                    <a:pt x="317" y="63"/>
                  </a:cubicBezTo>
                  <a:cubicBezTo>
                    <a:pt x="338" y="41"/>
                    <a:pt x="338" y="41"/>
                    <a:pt x="338" y="41"/>
                  </a:cubicBezTo>
                  <a:cubicBezTo>
                    <a:pt x="379" y="82"/>
                    <a:pt x="379" y="82"/>
                    <a:pt x="379" y="82"/>
                  </a:cubicBezTo>
                  <a:cubicBezTo>
                    <a:pt x="357" y="104"/>
                    <a:pt x="357" y="104"/>
                    <a:pt x="357" y="104"/>
                  </a:cubicBezTo>
                  <a:cubicBezTo>
                    <a:pt x="373" y="126"/>
                    <a:pt x="385" y="153"/>
                    <a:pt x="389" y="182"/>
                  </a:cubicBezTo>
                  <a:lnTo>
                    <a:pt x="420" y="182"/>
                  </a:lnTo>
                  <a:close/>
                  <a:moveTo>
                    <a:pt x="375" y="210"/>
                  </a:moveTo>
                  <a:cubicBezTo>
                    <a:pt x="375" y="119"/>
                    <a:pt x="301" y="45"/>
                    <a:pt x="210" y="45"/>
                  </a:cubicBezTo>
                  <a:cubicBezTo>
                    <a:pt x="119" y="45"/>
                    <a:pt x="45" y="119"/>
                    <a:pt x="45" y="210"/>
                  </a:cubicBezTo>
                  <a:cubicBezTo>
                    <a:pt x="45" y="301"/>
                    <a:pt x="119" y="375"/>
                    <a:pt x="210" y="375"/>
                  </a:cubicBezTo>
                  <a:cubicBezTo>
                    <a:pt x="301" y="375"/>
                    <a:pt x="375" y="301"/>
                    <a:pt x="375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173"/>
            <p:cNvSpPr>
              <a:spLocks/>
            </p:cNvSpPr>
            <p:nvPr/>
          </p:nvSpPr>
          <p:spPr bwMode="auto">
            <a:xfrm>
              <a:off x="4876800" y="3646488"/>
              <a:ext cx="390525" cy="436563"/>
            </a:xfrm>
            <a:custGeom>
              <a:avLst/>
              <a:gdLst>
                <a:gd name="T0" fmla="*/ 104 w 104"/>
                <a:gd name="T1" fmla="*/ 46 h 116"/>
                <a:gd name="T2" fmla="*/ 104 w 104"/>
                <a:gd name="T3" fmla="*/ 116 h 116"/>
                <a:gd name="T4" fmla="*/ 8 w 104"/>
                <a:gd name="T5" fmla="*/ 116 h 116"/>
                <a:gd name="T6" fmla="*/ 19 w 104"/>
                <a:gd name="T7" fmla="*/ 99 h 116"/>
                <a:gd name="T8" fmla="*/ 0 w 104"/>
                <a:gd name="T9" fmla="*/ 30 h 116"/>
                <a:gd name="T10" fmla="*/ 45 w 104"/>
                <a:gd name="T11" fmla="*/ 0 h 116"/>
                <a:gd name="T12" fmla="*/ 104 w 104"/>
                <a:gd name="T13" fmla="*/ 4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16">
                  <a:moveTo>
                    <a:pt x="104" y="46"/>
                  </a:moveTo>
                  <a:cubicBezTo>
                    <a:pt x="104" y="94"/>
                    <a:pt x="104" y="116"/>
                    <a:pt x="104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0" y="29"/>
                    <a:pt x="37" y="17"/>
                    <a:pt x="45" y="0"/>
                  </a:cubicBezTo>
                  <a:cubicBezTo>
                    <a:pt x="74" y="7"/>
                    <a:pt x="104" y="21"/>
                    <a:pt x="104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174"/>
            <p:cNvSpPr>
              <a:spLocks noEditPoints="1"/>
            </p:cNvSpPr>
            <p:nvPr/>
          </p:nvSpPr>
          <p:spPr bwMode="auto">
            <a:xfrm>
              <a:off x="4632325" y="3217863"/>
              <a:ext cx="450850" cy="455613"/>
            </a:xfrm>
            <a:custGeom>
              <a:avLst/>
              <a:gdLst>
                <a:gd name="T0" fmla="*/ 71 w 120"/>
                <a:gd name="T1" fmla="*/ 102 h 121"/>
                <a:gd name="T2" fmla="*/ 110 w 120"/>
                <a:gd name="T3" fmla="*/ 58 h 121"/>
                <a:gd name="T4" fmla="*/ 93 w 120"/>
                <a:gd name="T5" fmla="*/ 24 h 121"/>
                <a:gd name="T6" fmla="*/ 98 w 120"/>
                <a:gd name="T7" fmla="*/ 48 h 121"/>
                <a:gd name="T8" fmla="*/ 71 w 120"/>
                <a:gd name="T9" fmla="*/ 102 h 121"/>
                <a:gd name="T10" fmla="*/ 60 w 120"/>
                <a:gd name="T11" fmla="*/ 0 h 121"/>
                <a:gd name="T12" fmla="*/ 120 w 120"/>
                <a:gd name="T13" fmla="*/ 61 h 121"/>
                <a:gd name="T14" fmla="*/ 60 w 120"/>
                <a:gd name="T15" fmla="*/ 121 h 121"/>
                <a:gd name="T16" fmla="*/ 0 w 120"/>
                <a:gd name="T17" fmla="*/ 61 h 121"/>
                <a:gd name="T18" fmla="*/ 60 w 120"/>
                <a:gd name="T1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21">
                  <a:moveTo>
                    <a:pt x="71" y="102"/>
                  </a:moveTo>
                  <a:cubicBezTo>
                    <a:pt x="93" y="99"/>
                    <a:pt x="110" y="81"/>
                    <a:pt x="110" y="58"/>
                  </a:cubicBezTo>
                  <a:cubicBezTo>
                    <a:pt x="110" y="45"/>
                    <a:pt x="103" y="32"/>
                    <a:pt x="93" y="24"/>
                  </a:cubicBezTo>
                  <a:cubicBezTo>
                    <a:pt x="96" y="32"/>
                    <a:pt x="98" y="40"/>
                    <a:pt x="98" y="48"/>
                  </a:cubicBezTo>
                  <a:cubicBezTo>
                    <a:pt x="98" y="70"/>
                    <a:pt x="87" y="89"/>
                    <a:pt x="71" y="102"/>
                  </a:cubicBezTo>
                  <a:close/>
                  <a:moveTo>
                    <a:pt x="60" y="0"/>
                  </a:moveTo>
                  <a:cubicBezTo>
                    <a:pt x="93" y="0"/>
                    <a:pt x="120" y="27"/>
                    <a:pt x="120" y="61"/>
                  </a:cubicBezTo>
                  <a:cubicBezTo>
                    <a:pt x="120" y="94"/>
                    <a:pt x="93" y="121"/>
                    <a:pt x="60" y="121"/>
                  </a:cubicBezTo>
                  <a:cubicBezTo>
                    <a:pt x="27" y="121"/>
                    <a:pt x="0" y="94"/>
                    <a:pt x="0" y="61"/>
                  </a:cubicBezTo>
                  <a:cubicBezTo>
                    <a:pt x="0" y="27"/>
                    <a:pt x="27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175"/>
            <p:cNvSpPr>
              <a:spLocks/>
            </p:cNvSpPr>
            <p:nvPr/>
          </p:nvSpPr>
          <p:spPr bwMode="auto">
            <a:xfrm>
              <a:off x="4459288" y="3646488"/>
              <a:ext cx="387350" cy="436563"/>
            </a:xfrm>
            <a:custGeom>
              <a:avLst/>
              <a:gdLst>
                <a:gd name="T0" fmla="*/ 103 w 103"/>
                <a:gd name="T1" fmla="*/ 30 h 116"/>
                <a:gd name="T2" fmla="*/ 84 w 103"/>
                <a:gd name="T3" fmla="*/ 99 h 116"/>
                <a:gd name="T4" fmla="*/ 96 w 103"/>
                <a:gd name="T5" fmla="*/ 116 h 116"/>
                <a:gd name="T6" fmla="*/ 0 w 103"/>
                <a:gd name="T7" fmla="*/ 116 h 116"/>
                <a:gd name="T8" fmla="*/ 0 w 103"/>
                <a:gd name="T9" fmla="*/ 46 h 116"/>
                <a:gd name="T10" fmla="*/ 58 w 103"/>
                <a:gd name="T11" fmla="*/ 0 h 116"/>
                <a:gd name="T12" fmla="*/ 103 w 103"/>
                <a:gd name="T13" fmla="*/ 3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116">
                  <a:moveTo>
                    <a:pt x="103" y="30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94"/>
                    <a:pt x="0" y="46"/>
                  </a:cubicBezTo>
                  <a:cubicBezTo>
                    <a:pt x="0" y="21"/>
                    <a:pt x="30" y="7"/>
                    <a:pt x="58" y="0"/>
                  </a:cubicBezTo>
                  <a:cubicBezTo>
                    <a:pt x="66" y="17"/>
                    <a:pt x="83" y="29"/>
                    <a:pt x="10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9106600" y="3217181"/>
            <a:ext cx="2290515" cy="389320"/>
            <a:chOff x="8873322" y="1821077"/>
            <a:chExt cx="2290515" cy="389320"/>
          </a:xfrm>
        </p:grpSpPr>
        <p:sp>
          <p:nvSpPr>
            <p:cNvPr id="323" name="矩形 322"/>
            <p:cNvSpPr/>
            <p:nvPr/>
          </p:nvSpPr>
          <p:spPr>
            <a:xfrm>
              <a:off x="8873322" y="1821077"/>
              <a:ext cx="2290515" cy="3893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98" name="文本框 53"/>
            <p:cNvSpPr txBox="1"/>
            <p:nvPr/>
          </p:nvSpPr>
          <p:spPr>
            <a:xfrm>
              <a:off x="8975525" y="1824220"/>
              <a:ext cx="2188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JO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لم التركيز على التدفئة؟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01" name="图片 300">
            <a:extLst>
              <a:ext uri="{FF2B5EF4-FFF2-40B4-BE49-F238E27FC236}">
                <a16:creationId xmlns:a16="http://schemas.microsoft.com/office/drawing/2014/main" id="{4F76D0D8-86A8-E237-6F67-583E0F052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2212" y="1247047"/>
            <a:ext cx="7047250" cy="46852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54EA96-0D0D-5EC5-0309-0479C8EA43F4}"/>
              </a:ext>
            </a:extLst>
          </p:cNvPr>
          <p:cNvSpPr txBox="1"/>
          <p:nvPr/>
        </p:nvSpPr>
        <p:spPr>
          <a:xfrm>
            <a:off x="1494494" y="1390509"/>
            <a:ext cx="3827754" cy="4431983"/>
          </a:xfrm>
          <a:prstGeom prst="rect">
            <a:avLst/>
          </a:prstGeom>
          <a:solidFill>
            <a:srgbClr val="E7E7E7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لماذا التركيز على التدفئة؟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JO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80٪ من استخدامات الطاقة السكنية مخصصة للتدفئة ذات درجات الحرارة المنخفضة في كندا.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JO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يعد غير متجدد في الأساس ويؤدي إلى انبعاثات كبيرة من غازات الاحتباس الحراري. </a:t>
            </a:r>
          </a:p>
          <a:p>
            <a:pPr algn="r" rtl="1"/>
            <a:endParaRPr lang="ar-JO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r" rtl="1"/>
            <a:r>
              <a:rPr lang="ar-JO" sz="2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لماذا التسخين الشمسي؟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JO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تعد ترقيات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EE</a:t>
            </a:r>
            <a:r>
              <a:rPr lang="ar-JO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لكفاءة الطاقة أكثر تكلفة وتؤدي إلى توفير أقل للطاقة مع زيادة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EE </a:t>
            </a:r>
            <a:r>
              <a:rPr lang="ar-JO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كفاءة الطاقة في المنزل.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JO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المجمعات الحرارية الشمسية فعالة للغاية في إنتاج كميات حرارية منخفضة درجة الحرارة.</a:t>
            </a:r>
          </a:p>
          <a:p>
            <a:pPr algn="r" rtl="1"/>
            <a:br>
              <a:rPr lang="ar-JO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1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278"/>
          <p:cNvSpPr txBox="1"/>
          <p:nvPr/>
        </p:nvSpPr>
        <p:spPr>
          <a:xfrm>
            <a:off x="1054646" y="18864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altLang="zh-CN" sz="24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لماذا التركيز على تخزين الطاقة عبر المواسم؟</a:t>
            </a:r>
            <a:endParaRPr lang="zh-CN" altLang="en-US" sz="24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466A984-D6DB-C72D-2E2C-278BFF8FC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2677" y="1406378"/>
            <a:ext cx="9514197" cy="47288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A2A427-82EE-DA7D-617C-FE466D6ABC25}"/>
              </a:ext>
            </a:extLst>
          </p:cNvPr>
          <p:cNvSpPr txBox="1"/>
          <p:nvPr/>
        </p:nvSpPr>
        <p:spPr>
          <a:xfrm>
            <a:off x="1486694" y="1406378"/>
            <a:ext cx="5184576" cy="3908762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لماذا التخزين الموسمي؟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JO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هناك عدم توافق كبير بين توافر الطاقة الشمسية والطلب على التدفئة.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JO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بالنسبة إلى 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Drake Landing ، </a:t>
            </a:r>
            <a:r>
              <a:rPr lang="ar-JO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يحدث 60٪ من الحمل الحراري السنوي في شهور مع 16٪ من التجميع الشمسي السنوي.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JO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أنظمة التدفئة الشمسية مع التخزين قصير المدى تحقق 40-50٪ جزء شمسي كحد أقصى في كندا.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JO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تحقق أنظمة التسخين الشمسي الموسمي 90-100 ٪ جزء شمسي.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ar-JO" sz="2000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446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7317" y="1551040"/>
            <a:ext cx="12190410" cy="303613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311475" y="5301208"/>
            <a:ext cx="1824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JO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التعريف بالشركة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03543" y="5301208"/>
            <a:ext cx="2092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r>
              <a:rPr lang="ar-JO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ميزات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54184" y="5292479"/>
            <a:ext cx="14964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JO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نطاق تطبيق</a:t>
            </a:r>
          </a:p>
          <a:p>
            <a:pPr lvl="0" algn="ctr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PVT </a:t>
            </a:r>
          </a:p>
        </p:txBody>
      </p:sp>
      <p:sp>
        <p:nvSpPr>
          <p:cNvPr id="9" name="矩形 8"/>
          <p:cNvSpPr/>
          <p:nvPr/>
        </p:nvSpPr>
        <p:spPr>
          <a:xfrm>
            <a:off x="7363078" y="5301208"/>
            <a:ext cx="2223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JO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أحدث شبكة منطقة موزعة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r>
              <a:rPr lang="ar-JO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أربعة في واحد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92014" y="3928876"/>
            <a:ext cx="1297399" cy="1284485"/>
            <a:chOff x="1486694" y="2665507"/>
            <a:chExt cx="1297399" cy="1284485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5400000">
              <a:off x="1476182" y="2728182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486694" y="3047437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/>
                <a:t>01</a:t>
              </a:r>
              <a:endParaRPr lang="zh-CN" altLang="en-US" sz="4800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005060" y="3925129"/>
            <a:ext cx="1297399" cy="1284485"/>
            <a:chOff x="4222998" y="2665507"/>
            <a:chExt cx="1297399" cy="1284485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5400000">
              <a:off x="4226425" y="2728182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4222998" y="3078969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/>
                <a:t>02</a:t>
              </a:r>
              <a:endParaRPr lang="zh-CN" altLang="en-US" sz="4800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418106" y="3919768"/>
            <a:ext cx="1297399" cy="1284485"/>
            <a:chOff x="6940252" y="2689493"/>
            <a:chExt cx="1297399" cy="1284485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 rot="5400000">
              <a:off x="6967655" y="2752168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6940252" y="3087353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/>
                <a:t>03</a:t>
              </a:r>
              <a:endParaRPr lang="zh-CN" altLang="en-US" sz="4800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831152" y="3919768"/>
            <a:ext cx="1297399" cy="1284485"/>
            <a:chOff x="9441482" y="2562069"/>
            <a:chExt cx="1297399" cy="1284485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 rot="5400000">
              <a:off x="9456528" y="2624744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9441482" y="2996952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/>
                <a:t>04</a:t>
              </a:r>
              <a:endParaRPr lang="zh-CN" altLang="en-US" sz="4800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908720"/>
            <a:ext cx="6840760" cy="1284643"/>
            <a:chOff x="0" y="908720"/>
            <a:chExt cx="6840760" cy="1284643"/>
          </a:xfrm>
        </p:grpSpPr>
        <p:sp>
          <p:nvSpPr>
            <p:cNvPr id="28" name="流程图: 决策 27"/>
            <p:cNvSpPr/>
            <p:nvPr/>
          </p:nvSpPr>
          <p:spPr>
            <a:xfrm flipV="1">
              <a:off x="0" y="908720"/>
              <a:ext cx="6840760" cy="1284643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635681" y="1648386"/>
              <a:ext cx="3682058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" name="文本框 3"/>
            <p:cNvSpPr txBox="1"/>
            <p:nvPr/>
          </p:nvSpPr>
          <p:spPr>
            <a:xfrm>
              <a:off x="2644315" y="1124798"/>
              <a:ext cx="180020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ar-JO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anose="020B0604020202020204" pitchFamily="34" charset="0"/>
                </a:rPr>
                <a:t>المحتويات</a:t>
              </a:r>
              <a:endParaRPr lang="zh-CN" altLang="en-US" sz="3600" b="1" spc="600" dirty="0">
                <a:solidFill>
                  <a:schemeClr val="bg1"/>
                </a:solidFill>
                <a:latin typeface="Arial Black" pitchFamily="34" charset="0"/>
                <a:ea typeface="微软雅黑" pitchFamily="34" charset="-122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3E48CF03-D728-FC26-5626-5968DBED676F}"/>
              </a:ext>
            </a:extLst>
          </p:cNvPr>
          <p:cNvSpPr/>
          <p:nvPr/>
        </p:nvSpPr>
        <p:spPr>
          <a:xfrm>
            <a:off x="10060071" y="5301208"/>
            <a:ext cx="1682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JO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وضع إدخار الطاقة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20DCA9F-E7FD-8084-DDC9-C2DB7B95EED4}"/>
              </a:ext>
            </a:extLst>
          </p:cNvPr>
          <p:cNvGrpSpPr/>
          <p:nvPr/>
        </p:nvGrpSpPr>
        <p:grpSpPr>
          <a:xfrm>
            <a:off x="10244199" y="3919768"/>
            <a:ext cx="1297399" cy="1284485"/>
            <a:chOff x="9441482" y="2562069"/>
            <a:chExt cx="1297399" cy="1284485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0B740D14-C5D9-9C9E-B83D-2F636E4F428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456528" y="2624744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800" dirty="0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A79816C-6B7B-15AC-4C4C-3132CFF21AC4}"/>
                </a:ext>
              </a:extLst>
            </p:cNvPr>
            <p:cNvSpPr/>
            <p:nvPr/>
          </p:nvSpPr>
          <p:spPr>
            <a:xfrm>
              <a:off x="9441482" y="2996952"/>
              <a:ext cx="1297399" cy="432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/>
                <a:t>05</a:t>
              </a:r>
              <a:endParaRPr lang="zh-CN" altLang="en-US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08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9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5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8325228" y="662132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17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7317" y="-10667"/>
            <a:ext cx="12190410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5" name="文本框 3"/>
          <p:cNvSpPr txBox="1"/>
          <p:nvPr/>
        </p:nvSpPr>
        <p:spPr>
          <a:xfrm>
            <a:off x="329295" y="4620958"/>
            <a:ext cx="6892037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1"/>
            <a:r>
              <a:rPr lang="ar-JO" altLang="zh-CN" sz="5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شكرا على حسن استماعكم</a:t>
            </a:r>
            <a:endParaRPr lang="zh-CN" altLang="en-US" sz="5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8903518" y="311211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决策 10"/>
          <p:cNvSpPr/>
          <p:nvPr/>
        </p:nvSpPr>
        <p:spPr>
          <a:xfrm>
            <a:off x="7685671" y="414892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决策 13"/>
          <p:cNvSpPr/>
          <p:nvPr/>
        </p:nvSpPr>
        <p:spPr>
          <a:xfrm>
            <a:off x="8083240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决策 14"/>
          <p:cNvSpPr/>
          <p:nvPr/>
        </p:nvSpPr>
        <p:spPr>
          <a:xfrm>
            <a:off x="10525794" y="292453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决策 16"/>
          <p:cNvSpPr/>
          <p:nvPr/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决策 20"/>
          <p:cNvSpPr/>
          <p:nvPr/>
        </p:nvSpPr>
        <p:spPr>
          <a:xfrm>
            <a:off x="10943632" y="3122133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45"/>
          <p:cNvSpPr txBox="1"/>
          <p:nvPr/>
        </p:nvSpPr>
        <p:spPr>
          <a:xfrm>
            <a:off x="2351650" y="5611975"/>
            <a:ext cx="4869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altLang="zh-CN" sz="14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ea typeface="方正细圆简体" pitchFamily="2" charset="-122"/>
              </a:rPr>
              <a:t>العلم والتكنولوجيا هما القوة المنتجة الأولى ،</a:t>
            </a:r>
          </a:p>
          <a:p>
            <a:pPr algn="r" rtl="1"/>
            <a:r>
              <a:rPr lang="ar-JO" altLang="zh-CN" sz="14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ea typeface="方正细圆简体" pitchFamily="2" charset="-122"/>
              </a:rPr>
              <a:t>الناس هم المورد الأول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Arial Black" pitchFamily="34" charset="0"/>
              <a:ea typeface="方正细圆简体" pitchFamily="2" charset="-122"/>
            </a:endParaRPr>
          </a:p>
        </p:txBody>
      </p:sp>
      <p:sp>
        <p:nvSpPr>
          <p:cNvPr id="23" name="流程图: 决策 22"/>
          <p:cNvSpPr/>
          <p:nvPr/>
        </p:nvSpPr>
        <p:spPr>
          <a:xfrm>
            <a:off x="11193456" y="4536909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68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300"/>
                            </p:stCondLst>
                            <p:childTnLst>
                              <p:par>
                                <p:cTn id="50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1" grpId="0" animBg="1"/>
      <p:bldP spid="20" grpId="0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7679382" y="3581362"/>
            <a:ext cx="14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JO" altLang="zh-CN" dirty="0">
                <a:solidFill>
                  <a:schemeClr val="accent5">
                    <a:lumMod val="50000"/>
                  </a:schemeClr>
                </a:solidFill>
              </a:rPr>
              <a:t>مقدمة عن الشركة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306922" y="3709240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527254" y="1371506"/>
            <a:ext cx="4186594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ar-JO" altLang="zh-CN" sz="72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التعريف بالشركة</a:t>
            </a:r>
          </a:p>
        </p:txBody>
      </p:sp>
    </p:spTree>
    <p:extLst>
      <p:ext uri="{BB962C8B-B14F-4D97-AF65-F5344CB8AC3E}">
        <p14:creationId xmlns:p14="http://schemas.microsoft.com/office/powerpoint/2010/main" val="230162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/>
      <p:bldP spid="3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延期 2"/>
          <p:cNvSpPr/>
          <p:nvPr/>
        </p:nvSpPr>
        <p:spPr>
          <a:xfrm>
            <a:off x="5624367" y="1914120"/>
            <a:ext cx="2703087" cy="3456384"/>
          </a:xfrm>
          <a:prstGeom prst="flowChartDelay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90500" dist="1270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75211" y="3224771"/>
            <a:ext cx="5709727" cy="835083"/>
          </a:xfrm>
          <a:prstGeom prst="rect">
            <a:avLst/>
          </a:prstGeom>
        </p:spPr>
      </p:pic>
      <p:sp>
        <p:nvSpPr>
          <p:cNvPr id="4" name="流程图: 延期 3"/>
          <p:cNvSpPr/>
          <p:nvPr/>
        </p:nvSpPr>
        <p:spPr>
          <a:xfrm>
            <a:off x="8512316" y="1914120"/>
            <a:ext cx="2703087" cy="3456384"/>
          </a:xfrm>
          <a:prstGeom prst="flowChartDelay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90500" dist="1270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63160" y="3224771"/>
            <a:ext cx="5709727" cy="83508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54644" y="3073112"/>
            <a:ext cx="4248472" cy="3366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r" rtl="1">
              <a:lnSpc>
                <a:spcPct val="150000"/>
              </a:lnSpc>
            </a:pPr>
            <a:r>
              <a:rPr lang="ar-JO" altLang="zh-CN" b="1" dirty="0"/>
              <a:t>تلتزم جياشينغ جينيو للطاقة الشمسية </a:t>
            </a:r>
            <a:r>
              <a:rPr lang="en-US" altLang="zh-CN" b="1" dirty="0"/>
              <a:t>، </a:t>
            </a:r>
            <a:r>
              <a:rPr lang="ar-JO" altLang="zh-CN" b="1" dirty="0"/>
              <a:t>بالبحوث الكهروضوئية لأكثر من 16 عامًا ، وأبحاث النظام الكهروضوئي لأكثر من 6 سنوات ، وأبحاث النظام الكهروضوئي المتكامل لأكثر من 4 سنوات ، وفازت بعدد من براءات الاختراع المحلية ، بالإنتاج على نطاق واسع متضمنة النظام الكهروضوئي بأكمله.إضافة إلى دراسات التصميم والتركيبات للمساهمة في حياد الكربون على المستوى الوطني وذروة الكربون.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32300" y="2626018"/>
            <a:ext cx="5093161" cy="370934"/>
            <a:chOff x="8531679" y="1821077"/>
            <a:chExt cx="3055176" cy="389320"/>
          </a:xfrm>
        </p:grpSpPr>
        <p:sp>
          <p:nvSpPr>
            <p:cNvPr id="8" name="矩形 7"/>
            <p:cNvSpPr/>
            <p:nvPr/>
          </p:nvSpPr>
          <p:spPr>
            <a:xfrm>
              <a:off x="8873322" y="1821077"/>
              <a:ext cx="2290515" cy="38932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文本框 53"/>
            <p:cNvSpPr txBox="1"/>
            <p:nvPr/>
          </p:nvSpPr>
          <p:spPr>
            <a:xfrm>
              <a:off x="8531679" y="1821077"/>
              <a:ext cx="3055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شركة جياشينغ جينيو للطاقة الحديثة المحدودة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23205" y="169476"/>
            <a:ext cx="243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التعريف بالشركة</a:t>
            </a:r>
          </a:p>
        </p:txBody>
      </p:sp>
    </p:spTree>
    <p:extLst>
      <p:ext uri="{BB962C8B-B14F-4D97-AF65-F5344CB8AC3E}">
        <p14:creationId xmlns:p14="http://schemas.microsoft.com/office/powerpoint/2010/main" val="330376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25015" y="-11878"/>
            <a:ext cx="5230367" cy="44317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959302" y="3563724"/>
            <a:ext cx="3106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JO" altLang="zh-CN" dirty="0">
                <a:solidFill>
                  <a:schemeClr val="accent5">
                    <a:lumMod val="50000"/>
                  </a:schemeClr>
                </a:solidFill>
              </a:rPr>
              <a:t>النظام الشمسي الكهروضوئي / الحراري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446250" y="3938965"/>
            <a:ext cx="1252780" cy="113577"/>
            <a:chOff x="9306922" y="3016002"/>
            <a:chExt cx="1252780" cy="113577"/>
          </a:xfrm>
        </p:grpSpPr>
        <p:sp>
          <p:nvSpPr>
            <p:cNvPr id="25" name="矩形 24"/>
            <p:cNvSpPr/>
            <p:nvPr/>
          </p:nvSpPr>
          <p:spPr>
            <a:xfrm flipV="1">
              <a:off x="9306922" y="3016002"/>
              <a:ext cx="638991" cy="11357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9920711" y="3016002"/>
              <a:ext cx="638991" cy="1135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5015" y="3649216"/>
            <a:ext cx="5230367" cy="1565126"/>
            <a:chOff x="725015" y="3649216"/>
            <a:chExt cx="5230367" cy="1565126"/>
          </a:xfrm>
        </p:grpSpPr>
        <p:sp>
          <p:nvSpPr>
            <p:cNvPr id="4" name="流程图: 决策 3"/>
            <p:cNvSpPr/>
            <p:nvPr/>
          </p:nvSpPr>
          <p:spPr>
            <a:xfrm flipV="1">
              <a:off x="725015" y="3649216"/>
              <a:ext cx="5230367" cy="1565126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2691779" y="3717032"/>
              <a:ext cx="1296145" cy="7694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锐字荣光黑简1.0" pitchFamily="2" charset="-122"/>
                  <a:ea typeface="锐字荣光黑简1.0" pitchFamily="2" charset="-122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latin typeface="锐字荣光黑简1.0" pitchFamily="2" charset="-122"/>
                <a:ea typeface="锐字荣光黑简1.0" pitchFamily="2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3161496" y="4793905"/>
              <a:ext cx="306359" cy="13240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2278782" y="4387416"/>
              <a:ext cx="2021717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——CONTENTS——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5" name="文本框 3"/>
          <p:cNvSpPr txBox="1"/>
          <p:nvPr/>
        </p:nvSpPr>
        <p:spPr>
          <a:xfrm>
            <a:off x="6672442" y="2394046"/>
            <a:ext cx="479295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r>
              <a:rPr lang="ar-JO" altLang="zh-CN" sz="72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ميزات</a:t>
            </a:r>
            <a:endParaRPr lang="zh-CN" altLang="en-US" sz="72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69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0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3" grpId="0"/>
      <p:bldP spid="35" grpId="0"/>
      <p:bldP spid="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6654" y="16947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r>
              <a:rPr lang="ar-JO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ميزات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98227" y="3662769"/>
            <a:ext cx="3037338" cy="2106613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638821" y="1472019"/>
            <a:ext cx="3103780" cy="210661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5"/>
          <p:cNvGrpSpPr>
            <a:grpSpLocks/>
          </p:cNvGrpSpPr>
          <p:nvPr/>
        </p:nvGrpSpPr>
        <p:grpSpPr bwMode="auto">
          <a:xfrm>
            <a:off x="5471139" y="1510119"/>
            <a:ext cx="4872539" cy="2106613"/>
            <a:chOff x="5831780" y="1788244"/>
            <a:chExt cx="3895118" cy="1684286"/>
          </a:xfrm>
          <a:solidFill>
            <a:srgbClr val="09C989"/>
          </a:solidFill>
        </p:grpSpPr>
        <p:sp>
          <p:nvSpPr>
            <p:cNvPr id="6" name="Rectangle 1"/>
            <p:cNvSpPr/>
            <p:nvPr/>
          </p:nvSpPr>
          <p:spPr bwMode="auto">
            <a:xfrm>
              <a:off x="6075438" y="1788244"/>
              <a:ext cx="3651460" cy="1684286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7" name="等腰三角形 6"/>
            <p:cNvSpPr/>
            <p:nvPr/>
          </p:nvSpPr>
          <p:spPr>
            <a:xfrm rot="16200000">
              <a:off x="5812088" y="3002295"/>
              <a:ext cx="286849" cy="247465"/>
            </a:xfrm>
            <a:prstGeom prst="triangl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25"/>
          <p:cNvGrpSpPr>
            <a:grpSpLocks/>
          </p:cNvGrpSpPr>
          <p:nvPr/>
        </p:nvGrpSpPr>
        <p:grpSpPr bwMode="auto">
          <a:xfrm>
            <a:off x="1702716" y="3624669"/>
            <a:ext cx="4886024" cy="2182813"/>
            <a:chOff x="5907365" y="1787673"/>
            <a:chExt cx="3905900" cy="1745210"/>
          </a:xfrm>
          <a:solidFill>
            <a:srgbClr val="05B32E"/>
          </a:solidFill>
        </p:grpSpPr>
        <p:sp>
          <p:nvSpPr>
            <p:cNvPr id="9" name="Rectangle 1"/>
            <p:cNvSpPr/>
            <p:nvPr/>
          </p:nvSpPr>
          <p:spPr bwMode="auto">
            <a:xfrm flipH="1">
              <a:off x="5907365" y="1787673"/>
              <a:ext cx="3663510" cy="1745210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10" name="等腰三角形 9"/>
            <p:cNvSpPr/>
            <p:nvPr/>
          </p:nvSpPr>
          <p:spPr>
            <a:xfrm rot="5400000" flipH="1">
              <a:off x="9545474" y="3002357"/>
              <a:ext cx="288118" cy="247465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64989" y="1653047"/>
            <a:ext cx="4271075" cy="182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ar-JO" altLang="zh-CN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تقنية </a:t>
            </a:r>
            <a:r>
              <a:rPr lang="en-US" altLang="zh-CN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r>
              <a:rPr lang="ar-JO" altLang="zh-CN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هي تقنية للحرارة والطاقة المتكاملة الكهروضوئية والحرارية الضوئية. يتم إشعاع 100٪ من الطاقة الشمسية في الألواح الكهروضوئية التقليدية إلى الألواح الكهروضوئية. وتحول الألواح الكهروضوئية حوالي 17-23٪ فقط من الطاقة إلى طاقة كهربائية. ينعكس 5 ٪ من المتبقية ، ويتم امتصاص 65 ٪ -70 ٪ من الطاقة الشمسية المتبقية بواسطة الألواح الكهروضوئية التقليدية على شكل حرارة مهدرة ، وتشتت أخيرًا في الهواء ، ولكن من خلال تقنية</a:t>
            </a:r>
            <a:r>
              <a:rPr lang="en-US" altLang="zh-CN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r>
              <a:rPr lang="ar-JO" altLang="zh-CN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الخاصة بنا تعمل على تعظيم هذا الجزء من الألواح الكهروضوئية ، ويتم امتصاص الحرارة المهدرة وتخزينها في خزان المياه من خلال المضخة الدورانية ، ويتم استخدام المضخة الحرارية ومضخة تسخين مصدر المياه وغيرها من التقنيات للحفاظ على درجة حرارة ثابتة لتلبية الطلب على الماء الساخن والتدفئة. تحقق تقنية </a:t>
            </a:r>
            <a:r>
              <a:rPr lang="en-US" altLang="zh-CN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r>
              <a:rPr lang="ar-JO" altLang="zh-CN" sz="105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كفاءة عامة أعلى واستخدامًا أفضل للطيف الشمسي.</a:t>
            </a:r>
            <a:endParaRPr lang="zh-CN" altLang="en-US" sz="10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134766" y="3752592"/>
            <a:ext cx="3484907" cy="1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ar-JO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أثناء امتصاص الحرارة المهدرة للألواح الكهروضوئية ، تلعب ألواح    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r>
              <a:rPr lang="ar-JO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أيضًا دورًا في التبريد 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، </a:t>
            </a:r>
            <a:r>
              <a:rPr lang="ar-JO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وبالتالي زيادة توليد الطاقة للألواح ، والتي يمكن أن تزيد توليد الطاقة بحوالي 11٪ على مدار العام ، ويمكن زيادتها إلى 21٪ في الصيف.</a:t>
            </a:r>
          </a:p>
          <a:p>
            <a:pPr algn="r" rtl="1">
              <a:lnSpc>
                <a:spcPct val="120000"/>
              </a:lnSpc>
            </a:pPr>
            <a:r>
              <a:rPr lang="ar-JO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تنخفض كفاءة معظم الخلايا الكهروضوئية ، مثل الخلايا القائمة على السيليكون ، خصوصا مع زيادة درجة حرارة الخلية. لقد ثبت أن كفاءة التحويل الكهروضوئية تنخفض بنسبة 0.2٪ -0.5٪ لكل زيادة كلفن في درجة حرارة الخلايا الكهروضوئية.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5" name="直接连接符 14"/>
          <p:cNvCxnSpPr>
            <a:cxnSpLocks/>
          </p:cNvCxnSpPr>
          <p:nvPr/>
        </p:nvCxnSpPr>
        <p:spPr>
          <a:xfrm>
            <a:off x="6095206" y="3565284"/>
            <a:ext cx="401064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2134766" y="5733256"/>
            <a:ext cx="32724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8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5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5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5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550590" y="5485757"/>
            <a:ext cx="11089232" cy="960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r" rtl="1">
              <a:lnSpc>
                <a:spcPct val="150000"/>
              </a:lnSpc>
            </a:pPr>
            <a:r>
              <a:rPr lang="ar-JO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لا يمكن تحويل الألواح الكهروضوئية الشمسية بالكامل إلى كهرباء إلا عندما تكون درجة الحرارة مناسبة.تعمل ألواح   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PVT </a:t>
            </a:r>
            <a:r>
              <a:rPr lang="ar-JO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الخاصة بنا على تقليل درجة حرارة سطح الألواح الكهروضوئية وتحسين كفاءة توليد الطاقة.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7" name="图片 16" descr="卡通人物&#10;&#10;中度可信度描述已自动生成">
            <a:extLst>
              <a:ext uri="{FF2B5EF4-FFF2-40B4-BE49-F238E27FC236}">
                <a16:creationId xmlns:a16="http://schemas.microsoft.com/office/drawing/2014/main" id="{01901198-D845-516D-8725-D35E42F07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12" y="1052736"/>
            <a:ext cx="7315781" cy="4218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E1E2C8-1B4B-5E88-8306-14238045AE70}"/>
              </a:ext>
            </a:extLst>
          </p:cNvPr>
          <p:cNvSpPr txBox="1"/>
          <p:nvPr/>
        </p:nvSpPr>
        <p:spPr>
          <a:xfrm>
            <a:off x="1126654" y="16947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r>
              <a:rPr lang="ar-JO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ميزات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7F9EA7-B00C-99FF-E7B5-05EF8F5E70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0750" y="1772816"/>
            <a:ext cx="4911906" cy="45513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B548AD-8E68-8D71-7FE0-69CA5B306A2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3358" y="1439688"/>
            <a:ext cx="2446917" cy="485536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D12D46F-2B5B-75C6-D4AF-2A73EC85A275}"/>
              </a:ext>
            </a:extLst>
          </p:cNvPr>
          <p:cNvSpPr/>
          <p:nvPr/>
        </p:nvSpPr>
        <p:spPr>
          <a:xfrm>
            <a:off x="-889570" y="940577"/>
            <a:ext cx="7315781" cy="49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JO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رسم تخطيطي لهيكل لوحة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PVT </a:t>
            </a:r>
            <a:r>
              <a:rPr lang="ar-JO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الخاصة بنا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254CC9-0303-6346-C8E1-FF7B980AF991}"/>
              </a:ext>
            </a:extLst>
          </p:cNvPr>
          <p:cNvSpPr txBox="1"/>
          <p:nvPr/>
        </p:nvSpPr>
        <p:spPr>
          <a:xfrm>
            <a:off x="1126654" y="16947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r>
              <a:rPr lang="ar-JO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ميزات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1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电脑游戏的截图&#10;&#10;低可信度描述已自动生成">
            <a:extLst>
              <a:ext uri="{FF2B5EF4-FFF2-40B4-BE49-F238E27FC236}">
                <a16:creationId xmlns:a16="http://schemas.microsoft.com/office/drawing/2014/main" id="{22870D31-C4CE-F5CF-50D8-A0DDD0028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14" y="1184683"/>
            <a:ext cx="9472386" cy="4914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D843F-3357-A786-7FF7-010BDBBB76DC}"/>
              </a:ext>
            </a:extLst>
          </p:cNvPr>
          <p:cNvSpPr txBox="1"/>
          <p:nvPr/>
        </p:nvSpPr>
        <p:spPr>
          <a:xfrm>
            <a:off x="1126654" y="16947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PVT </a:t>
            </a:r>
            <a:r>
              <a:rPr lang="ar-JO" altLang="zh-CN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ميزات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01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2461</TotalTime>
  <Words>1037</Words>
  <Application>Microsoft Office PowerPoint</Application>
  <PresentationFormat>自定义</PresentationFormat>
  <Paragraphs>123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锐字荣光黑简1.0</vt:lpstr>
      <vt:lpstr>微软雅黑</vt:lpstr>
      <vt:lpstr>Arial</vt:lpstr>
      <vt:lpstr>Arial Black</vt:lpstr>
      <vt:lpstr>Calibri</vt:lpstr>
      <vt:lpstr>Impact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公司简介</dc:title>
  <dc:creator>第一PPT</dc:creator>
  <cp:keywords>www.1ppt.com</cp:keywords>
  <dc:description>www.1ppt.com</dc:description>
  <cp:lastModifiedBy>li qianfei</cp:lastModifiedBy>
  <cp:revision>328</cp:revision>
  <dcterms:created xsi:type="dcterms:W3CDTF">2016-04-14T03:39:04Z</dcterms:created>
  <dcterms:modified xsi:type="dcterms:W3CDTF">2022-05-17T03:07:54Z</dcterms:modified>
</cp:coreProperties>
</file>